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319" r:id="rId3"/>
    <p:sldId id="266" r:id="rId4"/>
    <p:sldId id="259" r:id="rId5"/>
    <p:sldId id="260" r:id="rId6"/>
    <p:sldId id="261" r:id="rId7"/>
    <p:sldId id="267" r:id="rId8"/>
    <p:sldId id="295" r:id="rId9"/>
    <p:sldId id="317" r:id="rId10"/>
    <p:sldId id="296" r:id="rId11"/>
    <p:sldId id="300" r:id="rId12"/>
    <p:sldId id="272" r:id="rId13"/>
    <p:sldId id="275" r:id="rId14"/>
    <p:sldId id="298" r:id="rId15"/>
    <p:sldId id="299" r:id="rId16"/>
    <p:sldId id="297" r:id="rId17"/>
    <p:sldId id="273" r:id="rId18"/>
    <p:sldId id="301" r:id="rId19"/>
    <p:sldId id="303" r:id="rId20"/>
    <p:sldId id="302" r:id="rId21"/>
    <p:sldId id="316" r:id="rId22"/>
    <p:sldId id="309" r:id="rId23"/>
    <p:sldId id="310" r:id="rId24"/>
    <p:sldId id="305" r:id="rId25"/>
    <p:sldId id="306" r:id="rId26"/>
    <p:sldId id="315" r:id="rId27"/>
    <p:sldId id="307" r:id="rId28"/>
    <p:sldId id="311" r:id="rId29"/>
    <p:sldId id="313" r:id="rId30"/>
    <p:sldId id="290" r:id="rId31"/>
    <p:sldId id="291" r:id="rId32"/>
    <p:sldId id="293" r:id="rId33"/>
    <p:sldId id="314" r:id="rId34"/>
    <p:sldId id="320" r:id="rId35"/>
    <p:sldId id="294" r:id="rId36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b="1" kern="1200">
        <a:solidFill>
          <a:schemeClr val="bg1"/>
        </a:solidFill>
        <a:latin typeface="Trebuchet MS" panose="020B0603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b="1" kern="1200">
        <a:solidFill>
          <a:schemeClr val="bg1"/>
        </a:solidFill>
        <a:latin typeface="Trebuchet MS" panose="020B0603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b="1" kern="1200">
        <a:solidFill>
          <a:schemeClr val="bg1"/>
        </a:solidFill>
        <a:latin typeface="Trebuchet MS" panose="020B0603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b="1" kern="1200">
        <a:solidFill>
          <a:schemeClr val="bg1"/>
        </a:solidFill>
        <a:latin typeface="Trebuchet MS" panose="020B0603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b="1" kern="1200">
        <a:solidFill>
          <a:schemeClr val="bg1"/>
        </a:solidFill>
        <a:latin typeface="Trebuchet MS" panose="020B0603020202020204" pitchFamily="34" charset="0"/>
        <a:ea typeface="+mn-ea"/>
        <a:cs typeface="+mn-cs"/>
      </a:defRPr>
    </a:lvl5pPr>
    <a:lvl6pPr marL="2286000" algn="l" defTabSz="914400" rtl="0" eaLnBrk="1" latinLnBrk="0" hangingPunct="1">
      <a:defRPr sz="4000" b="1" kern="1200">
        <a:solidFill>
          <a:schemeClr val="bg1"/>
        </a:solidFill>
        <a:latin typeface="Trebuchet MS" panose="020B0603020202020204" pitchFamily="34" charset="0"/>
        <a:ea typeface="+mn-ea"/>
        <a:cs typeface="+mn-cs"/>
      </a:defRPr>
    </a:lvl6pPr>
    <a:lvl7pPr marL="2743200" algn="l" defTabSz="914400" rtl="0" eaLnBrk="1" latinLnBrk="0" hangingPunct="1">
      <a:defRPr sz="4000" b="1" kern="1200">
        <a:solidFill>
          <a:schemeClr val="bg1"/>
        </a:solidFill>
        <a:latin typeface="Trebuchet MS" panose="020B0603020202020204" pitchFamily="34" charset="0"/>
        <a:ea typeface="+mn-ea"/>
        <a:cs typeface="+mn-cs"/>
      </a:defRPr>
    </a:lvl7pPr>
    <a:lvl8pPr marL="3200400" algn="l" defTabSz="914400" rtl="0" eaLnBrk="1" latinLnBrk="0" hangingPunct="1">
      <a:defRPr sz="4000" b="1" kern="1200">
        <a:solidFill>
          <a:schemeClr val="bg1"/>
        </a:solidFill>
        <a:latin typeface="Trebuchet MS" panose="020B0603020202020204" pitchFamily="34" charset="0"/>
        <a:ea typeface="+mn-ea"/>
        <a:cs typeface="+mn-cs"/>
      </a:defRPr>
    </a:lvl8pPr>
    <a:lvl9pPr marL="3657600" algn="l" defTabSz="914400" rtl="0" eaLnBrk="1" latinLnBrk="0" hangingPunct="1">
      <a:defRPr sz="4000" b="1" kern="1200">
        <a:solidFill>
          <a:schemeClr val="bg1"/>
        </a:solidFill>
        <a:latin typeface="Trebuchet MS" panose="020B0603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406080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21" autoAdjust="0"/>
    <p:restoredTop sz="94575" autoAdjust="0"/>
  </p:normalViewPr>
  <p:slideViewPr>
    <p:cSldViewPr snapToObjects="1">
      <p:cViewPr varScale="1">
        <p:scale>
          <a:sx n="53" d="100"/>
          <a:sy n="53" d="100"/>
        </p:scale>
        <p:origin x="523" y="43"/>
      </p:cViewPr>
      <p:guideLst>
        <p:guide orient="horz" pos="79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51" d="100"/>
          <a:sy n="51" d="100"/>
        </p:scale>
        <p:origin x="-1896" y="-90"/>
      </p:cViewPr>
      <p:guideLst>
        <p:guide orient="horz" pos="3024"/>
        <p:guide pos="2304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D3495C84-A17D-42EF-B47E-B2FCBBBB745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jpeg>
</file>

<file path=ppt/media/image32.jpeg>
</file>

<file path=ppt/media/image33.png>
</file>

<file path=ppt/media/image34.jpe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jpeg>
</file>

<file path=ppt/media/image41.jpeg>
</file>

<file path=ppt/media/image42.png>
</file>

<file path=ppt/media/image43.jpe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l" defTabSz="966788" eaLnBrk="1" hangingPunct="1">
              <a:defRPr sz="13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2" name="Rectangle 4"/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smtClean="0"/>
              <a:t>Click to edit Master text styles</a:t>
            </a:r>
          </a:p>
          <a:p>
            <a:pPr lvl="1"/>
            <a:r>
              <a:rPr lang="en-US" altLang="en-US" noProof="0" smtClean="0"/>
              <a:t>Second level</a:t>
            </a:r>
          </a:p>
          <a:p>
            <a:pPr lvl="2"/>
            <a:r>
              <a:rPr lang="en-US" altLang="en-US" noProof="0" smtClean="0"/>
              <a:t>Third level</a:t>
            </a:r>
          </a:p>
          <a:p>
            <a:pPr lvl="3"/>
            <a:r>
              <a:rPr lang="en-US" altLang="en-US" noProof="0" smtClean="0"/>
              <a:t>Fourth level</a:t>
            </a:r>
          </a:p>
          <a:p>
            <a:pPr lvl="4"/>
            <a:r>
              <a:rPr lang="en-US" alt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l" defTabSz="966788" eaLnBrk="1" hangingPunct="1">
              <a:defRPr sz="13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A9E9CBBE-E7CA-4D17-B527-99BBFBB0C29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en-US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8EDBBB-2ED1-427A-B6A8-03435BF7995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5746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88BE9C-D425-4F5D-B347-BF6B1D325D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7271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459412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459412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0D55EA-37BB-4136-B29D-E0F75036A56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97454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17E994-4BB3-499F-8225-1BDC62B691F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5602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AB4F5-E741-4D56-8A39-009E0A3B591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1183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457200" y="1412875"/>
            <a:ext cx="4038600" cy="4321175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4648200" y="1412875"/>
            <a:ext cx="4038600" cy="4321175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5" name="Rectangle 2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C67352-FF76-4D00-BF1C-3CC0E9E085B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2524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7" name="Rectangle 2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046A55-9606-4B4E-9C36-7AEE5FCA106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8629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Rectangle 2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93323C-FC49-440F-A840-42537F47DCD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1153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011609-560D-4700-BE17-0D3A96698D1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69962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Rectangle 2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163118-F0A0-4D26-9A95-F50176AE360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894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Rectangle 2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BB4E67-15A7-4554-BE96-FFE839EA43B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5501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30" descr="background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19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993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8" name="Rectangle 20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412875"/>
            <a:ext cx="8229600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</p:txBody>
      </p:sp>
      <p:sp>
        <p:nvSpPr>
          <p:cNvPr id="1047" name="Rectangle 2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59788" y="6237288"/>
            <a:ext cx="576262" cy="43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800"/>
            </a:lvl1pPr>
          </a:lstStyle>
          <a:p>
            <a:pPr>
              <a:defRPr/>
            </a:pPr>
            <a:fld id="{65E627D6-0D3D-4B80-8491-7AFD972454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Trebuchet MS" panose="020B0603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Trebuchet MS" panose="020B0603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Trebuchet MS" panose="020B0603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Trebuchet MS" panose="020B0603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Trebuchet MS" panose="020B0603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Trebuchet MS" panose="020B0603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Trebuchet MS" panose="020B0603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Trebuchet MS" panose="020B0603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pallen.ece.gatech.edu/Academic/ECE_6440/Summer_2003/L070-DPLL(2UP).pdf" TargetMode="External"/><Relationship Id="rId3" Type="http://schemas.openxmlformats.org/officeDocument/2006/relationships/hyperlink" Target="https://www.intel.com/content/www/us/en/products/programmable/topics.html" TargetMode="External"/><Relationship Id="rId7" Type="http://schemas.openxmlformats.org/officeDocument/2006/relationships/hyperlink" Target="https://www.researchgate.net/publication/224321693_GSM-based_remote_sensing_and_control_system_using_FPGA" TargetMode="External"/><Relationship Id="rId2" Type="http://schemas.openxmlformats.org/officeDocument/2006/relationships/hyperlink" Target="https://ijarcce.com/wp-content/uploads/2015/01/IJARCCE3J-a-sri-RaghavaKumari-Implementation-of-Embedded-1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searchgate.net/publication/269327594_FPGAs_in_software_defined_radio" TargetMode="External"/><Relationship Id="rId11" Type="http://schemas.openxmlformats.org/officeDocument/2006/relationships/hyperlink" Target="https://pdfs.semanticscholar.org/fff3/da99b209a00affe5e8b78ec5d14a2a3e2ec0.pf" TargetMode="External"/><Relationship Id="rId5" Type="http://schemas.openxmlformats.org/officeDocument/2006/relationships/hyperlink" Target="https://www.edgefx.in/fpga-architecture-applications/" TargetMode="External"/><Relationship Id="rId10" Type="http://schemas.openxmlformats.org/officeDocument/2006/relationships/hyperlink" Target="http://pep.ijieee.org.in/journal_pdf/11-273-147100189377-79.pdf" TargetMode="External"/><Relationship Id="rId4" Type="http://schemas.openxmlformats.org/officeDocument/2006/relationships/hyperlink" Target="https://www.rs-online.com/designspark/10-things-you-can-do-with-software-defined-radio" TargetMode="External"/><Relationship Id="rId9" Type="http://schemas.openxmlformats.org/officeDocument/2006/relationships/hyperlink" Target="http://pallen.ece.gatech.edu/Academic/ECE_6440/Summer_2003/L080-ADPLL(2UP).pdf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berka\Desktop\WhatsApp%20Video%202019-05-04%20at%2018.28.09.mp4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Transmitter Block Diagram</a:t>
            </a:r>
            <a:endParaRPr lang="en-US" altLang="en-US" smtClean="0"/>
          </a:p>
        </p:txBody>
      </p:sp>
      <p:sp>
        <p:nvSpPr>
          <p:cNvPr id="14339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2CB8831-2029-43DD-89ED-D255497DAACC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800" smtClean="0"/>
          </a:p>
        </p:txBody>
      </p:sp>
      <p:pic>
        <p:nvPicPr>
          <p:cNvPr id="14340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50863" y="1628775"/>
            <a:ext cx="8058150" cy="4032250"/>
          </a:xfrm>
        </p:spPr>
      </p:pic>
      <p:sp>
        <p:nvSpPr>
          <p:cNvPr id="14341" name="Metin kutusu 1"/>
          <p:cNvSpPr txBox="1">
            <a:spLocks noChangeArrowheads="1"/>
          </p:cNvSpPr>
          <p:nvPr/>
        </p:nvSpPr>
        <p:spPr bwMode="auto">
          <a:xfrm>
            <a:off x="690563" y="5867400"/>
            <a:ext cx="8058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Figure.6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SRRC </a:t>
            </a:r>
            <a:endParaRPr lang="en-US" altLang="en-US" smtClean="0"/>
          </a:p>
        </p:txBody>
      </p:sp>
      <p:sp>
        <p:nvSpPr>
          <p:cNvPr id="13315" name="İçerik Yer Tutucusu 2"/>
          <p:cNvSpPr>
            <a:spLocks noGrp="1"/>
          </p:cNvSpPr>
          <p:nvPr>
            <p:ph idx="1"/>
          </p:nvPr>
        </p:nvSpPr>
        <p:spPr>
          <a:xfrm>
            <a:off x="457200" y="1412875"/>
            <a:ext cx="8578850" cy="828675"/>
          </a:xfrm>
        </p:spPr>
        <p:txBody>
          <a:bodyPr/>
          <a:lstStyle/>
          <a:p>
            <a:pPr eaLnBrk="1" hangingPunct="1">
              <a:defRPr/>
            </a:pPr>
            <a:r>
              <a:rPr lang="tr-TR" altLang="en-US" sz="1800" dirty="0" smtClean="0">
                <a:latin typeface="+mj-lt"/>
              </a:rPr>
              <a:t>SSRC </a:t>
            </a:r>
            <a:r>
              <a:rPr lang="en-US" altLang="en-US" sz="1800" dirty="0" smtClean="0">
                <a:latin typeface="+mj-lt"/>
              </a:rPr>
              <a:t>is often used as a transmit and receive filter in a digital communication system to perform a matching filtering. This helps minimize inter-symbol interference (ISI).</a:t>
            </a:r>
          </a:p>
        </p:txBody>
      </p:sp>
      <p:sp>
        <p:nvSpPr>
          <p:cNvPr id="15364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A2888AD-9BE1-480D-960D-E474A5C676E7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800" smtClean="0"/>
          </a:p>
        </p:txBody>
      </p:sp>
      <p:sp>
        <p:nvSpPr>
          <p:cNvPr id="15367" name="Metin kutusu 6"/>
          <p:cNvSpPr txBox="1">
            <a:spLocks noChangeArrowheads="1"/>
          </p:cNvSpPr>
          <p:nvPr/>
        </p:nvSpPr>
        <p:spPr bwMode="auto">
          <a:xfrm>
            <a:off x="1111250" y="6007100"/>
            <a:ext cx="69532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1400"/>
              <a:t>Figure.7:FPGA Output S.R.R.C. Filter</a:t>
            </a:r>
            <a:endParaRPr lang="en-US" altLang="en-US" sz="1400"/>
          </a:p>
        </p:txBody>
      </p:sp>
      <p:pic>
        <p:nvPicPr>
          <p:cNvPr id="8" name="s'n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67644" y="2384440"/>
            <a:ext cx="6131024" cy="347977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EAA40E0-E187-45D3-B818-35A1F947807B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800" smtClean="0"/>
          </a:p>
        </p:txBody>
      </p:sp>
      <p:pic>
        <p:nvPicPr>
          <p:cNvPr id="16387" name="Resim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475" y="2273300"/>
            <a:ext cx="4078288" cy="338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Unvan 1"/>
          <p:cNvSpPr txBox="1">
            <a:spLocks/>
          </p:cNvSpPr>
          <p:nvPr/>
        </p:nvSpPr>
        <p:spPr bwMode="auto">
          <a:xfrm>
            <a:off x="457200" y="1125538"/>
            <a:ext cx="8183563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2900"/>
              <a:t>1st Condition ( input = [0,0] )</a:t>
            </a:r>
            <a:endParaRPr lang="en-US" altLang="en-US" sz="2900"/>
          </a:p>
        </p:txBody>
      </p:sp>
      <p:sp>
        <p:nvSpPr>
          <p:cNvPr id="16390" name="Metin kutusu 17"/>
          <p:cNvSpPr txBox="1">
            <a:spLocks noChangeArrowheads="1"/>
          </p:cNvSpPr>
          <p:nvPr/>
        </p:nvSpPr>
        <p:spPr bwMode="auto">
          <a:xfrm>
            <a:off x="4549775" y="5748338"/>
            <a:ext cx="40560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1400"/>
              <a:t>Figure.9:MATLAB Simulation of 1st Condition</a:t>
            </a:r>
            <a:endParaRPr lang="en-US" altLang="en-US" sz="1400"/>
          </a:p>
        </p:txBody>
      </p:sp>
      <p:sp>
        <p:nvSpPr>
          <p:cNvPr id="16391" name="Metin kutusu 18"/>
          <p:cNvSpPr txBox="1">
            <a:spLocks noChangeArrowheads="1"/>
          </p:cNvSpPr>
          <p:nvPr/>
        </p:nvSpPr>
        <p:spPr bwMode="auto">
          <a:xfrm>
            <a:off x="457200" y="5748338"/>
            <a:ext cx="38989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1400"/>
              <a:t>Figure.8:FPGA Output of 1st Condition</a:t>
            </a:r>
            <a:endParaRPr lang="en-US" altLang="en-US" sz="1400"/>
          </a:p>
        </p:txBody>
      </p:sp>
      <p:pic>
        <p:nvPicPr>
          <p:cNvPr id="9" name="y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5025" y="2273301"/>
            <a:ext cx="3917886" cy="3384550"/>
          </a:xfr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B180EC-844B-47C3-8336-3E7EC6B02B01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800" smtClean="0"/>
          </a:p>
        </p:txBody>
      </p:sp>
      <p:sp>
        <p:nvSpPr>
          <p:cNvPr id="17412" name="Unvan 1"/>
          <p:cNvSpPr txBox="1">
            <a:spLocks/>
          </p:cNvSpPr>
          <p:nvPr/>
        </p:nvSpPr>
        <p:spPr bwMode="auto">
          <a:xfrm>
            <a:off x="623888" y="1128713"/>
            <a:ext cx="8183562" cy="79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2900"/>
              <a:t>2nd Condition ( input = [0,1] )</a:t>
            </a:r>
            <a:endParaRPr lang="en-US" altLang="en-US" sz="2900"/>
          </a:p>
        </p:txBody>
      </p:sp>
      <p:pic>
        <p:nvPicPr>
          <p:cNvPr id="17413" name="Resi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475" y="2347913"/>
            <a:ext cx="4244975" cy="338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4" name="Metin kutusu 9"/>
          <p:cNvSpPr txBox="1">
            <a:spLocks noChangeArrowheads="1"/>
          </p:cNvSpPr>
          <p:nvPr/>
        </p:nvSpPr>
        <p:spPr bwMode="auto">
          <a:xfrm>
            <a:off x="385763" y="5867400"/>
            <a:ext cx="40322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1400"/>
              <a:t>Figure.10:FPGA Output of 2nd Condition</a:t>
            </a:r>
            <a:endParaRPr lang="en-US" altLang="en-US" sz="1400"/>
          </a:p>
        </p:txBody>
      </p:sp>
      <p:sp>
        <p:nvSpPr>
          <p:cNvPr id="17415" name="Metin kutusu 10"/>
          <p:cNvSpPr txBox="1">
            <a:spLocks noChangeArrowheads="1"/>
          </p:cNvSpPr>
          <p:nvPr/>
        </p:nvSpPr>
        <p:spPr bwMode="auto">
          <a:xfrm>
            <a:off x="4562475" y="5867400"/>
            <a:ext cx="44735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1400"/>
              <a:t>Figure.11:MATLAB Simulation of 2nd Condition</a:t>
            </a:r>
            <a:endParaRPr lang="en-US" altLang="en-US" sz="1400"/>
          </a:p>
        </p:txBody>
      </p:sp>
      <p:sp>
        <p:nvSpPr>
          <p:cNvPr id="2" name="İçerik Yer Tutucus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y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499597" y="2347913"/>
            <a:ext cx="4032447" cy="33843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04D3D54-C5CD-469B-8E06-531CFEBB381C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800" smtClean="0"/>
          </a:p>
        </p:txBody>
      </p:sp>
      <p:sp>
        <p:nvSpPr>
          <p:cNvPr id="18435" name="Unvan 1"/>
          <p:cNvSpPr txBox="1">
            <a:spLocks/>
          </p:cNvSpPr>
          <p:nvPr/>
        </p:nvSpPr>
        <p:spPr bwMode="auto">
          <a:xfrm>
            <a:off x="647700" y="1089025"/>
            <a:ext cx="8185150" cy="792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2900"/>
              <a:t>3rd Condition ( input = [1,0] )</a:t>
            </a:r>
            <a:endParaRPr lang="en-US" altLang="en-US" sz="2900"/>
          </a:p>
        </p:txBody>
      </p:sp>
      <p:pic>
        <p:nvPicPr>
          <p:cNvPr id="18436" name="Resi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7400" y="2257425"/>
            <a:ext cx="4092575" cy="338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7" name="Metin kutusu 8"/>
          <p:cNvSpPr txBox="1">
            <a:spLocks noChangeArrowheads="1"/>
          </p:cNvSpPr>
          <p:nvPr/>
        </p:nvSpPr>
        <p:spPr bwMode="auto">
          <a:xfrm>
            <a:off x="379413" y="5872163"/>
            <a:ext cx="39401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1400"/>
              <a:t>Figure.12:FPGA Output of 3rd Condition</a:t>
            </a:r>
            <a:endParaRPr lang="en-US" altLang="en-US" sz="1400"/>
          </a:p>
        </p:txBody>
      </p:sp>
      <p:sp>
        <p:nvSpPr>
          <p:cNvPr id="18438" name="Metin kutusu 9"/>
          <p:cNvSpPr txBox="1">
            <a:spLocks noChangeArrowheads="1"/>
          </p:cNvSpPr>
          <p:nvPr/>
        </p:nvSpPr>
        <p:spPr bwMode="auto">
          <a:xfrm>
            <a:off x="4587875" y="5872163"/>
            <a:ext cx="40925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1400"/>
              <a:t>Figure.13:MATLAB Simulation of 3rd Condition</a:t>
            </a:r>
            <a:endParaRPr lang="en-US" altLang="en-US" sz="1400"/>
          </a:p>
        </p:txBody>
      </p:sp>
      <p:pic>
        <p:nvPicPr>
          <p:cNvPr id="9" name="y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H="1">
            <a:off x="379413" y="2257425"/>
            <a:ext cx="4208462" cy="3384550"/>
          </a:xfr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FF71166-3A6A-466D-A00F-251961F15D7C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800" smtClean="0"/>
          </a:p>
        </p:txBody>
      </p:sp>
      <p:sp>
        <p:nvSpPr>
          <p:cNvPr id="19459" name="Unvan 1"/>
          <p:cNvSpPr txBox="1">
            <a:spLocks/>
          </p:cNvSpPr>
          <p:nvPr/>
        </p:nvSpPr>
        <p:spPr bwMode="auto">
          <a:xfrm>
            <a:off x="566738" y="1173163"/>
            <a:ext cx="8183562" cy="79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2900"/>
              <a:t>4th Condition ( input = [1,1] )</a:t>
            </a:r>
            <a:endParaRPr lang="en-US" altLang="en-US" sz="2900"/>
          </a:p>
        </p:txBody>
      </p:sp>
      <p:pic>
        <p:nvPicPr>
          <p:cNvPr id="19460" name="Resi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7413" y="2325688"/>
            <a:ext cx="4052887" cy="338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1" name="Metin kutusu 6"/>
          <p:cNvSpPr txBox="1">
            <a:spLocks noChangeArrowheads="1"/>
          </p:cNvSpPr>
          <p:nvPr/>
        </p:nvSpPr>
        <p:spPr bwMode="auto">
          <a:xfrm>
            <a:off x="395288" y="5884863"/>
            <a:ext cx="41433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1400"/>
              <a:t>Figure.14:FPGA Output of 4th Condition</a:t>
            </a:r>
            <a:endParaRPr lang="en-US" altLang="en-US" sz="1400"/>
          </a:p>
        </p:txBody>
      </p:sp>
      <p:sp>
        <p:nvSpPr>
          <p:cNvPr id="19462" name="Metin kutusu 7"/>
          <p:cNvSpPr txBox="1">
            <a:spLocks noChangeArrowheads="1"/>
          </p:cNvSpPr>
          <p:nvPr/>
        </p:nvSpPr>
        <p:spPr bwMode="auto">
          <a:xfrm>
            <a:off x="4646613" y="5884863"/>
            <a:ext cx="42259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1400"/>
              <a:t>Figure.15:MATLAB Simulation of 4th Condition</a:t>
            </a:r>
            <a:endParaRPr lang="en-US" altLang="en-US" sz="1400"/>
          </a:p>
        </p:txBody>
      </p:sp>
      <p:pic>
        <p:nvPicPr>
          <p:cNvPr id="8" name="y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6167" y="2325688"/>
            <a:ext cx="3971246" cy="3384376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Receiver Block Diagram</a:t>
            </a:r>
            <a:endParaRPr lang="en-US" altLang="en-US" smtClean="0"/>
          </a:p>
        </p:txBody>
      </p:sp>
      <p:sp>
        <p:nvSpPr>
          <p:cNvPr id="20483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99E654A-A25D-48D3-A3AF-78F0E73D0D48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800" smtClean="0"/>
          </a:p>
        </p:txBody>
      </p:sp>
      <p:pic>
        <p:nvPicPr>
          <p:cNvPr id="20484" name="İçerik Yer Tutucus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66725" y="1466850"/>
            <a:ext cx="8229600" cy="4572000"/>
          </a:xfrm>
        </p:spPr>
      </p:pic>
      <p:sp>
        <p:nvSpPr>
          <p:cNvPr id="20485" name="Metin kutusu 2"/>
          <p:cNvSpPr txBox="1">
            <a:spLocks noChangeArrowheads="1"/>
          </p:cNvSpPr>
          <p:nvPr/>
        </p:nvSpPr>
        <p:spPr bwMode="auto">
          <a:xfrm>
            <a:off x="457200" y="6237288"/>
            <a:ext cx="8229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Figure.16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Phase Locked Loop (PLL)</a:t>
            </a:r>
            <a:endParaRPr lang="en-US" altLang="en-US" smtClean="0"/>
          </a:p>
        </p:txBody>
      </p:sp>
      <p:sp>
        <p:nvSpPr>
          <p:cNvPr id="21507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4F8792C-4977-4C0B-A54D-0702D387B767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800" smtClean="0"/>
          </a:p>
        </p:txBody>
      </p:sp>
      <p:pic>
        <p:nvPicPr>
          <p:cNvPr id="21508" name="Resim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538" y="1881188"/>
            <a:ext cx="4608512" cy="313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9" name="Metin kutusu 1"/>
          <p:cNvSpPr txBox="1">
            <a:spLocks noChangeArrowheads="1"/>
          </p:cNvSpPr>
          <p:nvPr/>
        </p:nvSpPr>
        <p:spPr bwMode="auto">
          <a:xfrm>
            <a:off x="323850" y="2205038"/>
            <a:ext cx="3995738" cy="193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tr-TR" altLang="en-US" sz="4000"/>
              <a:t>  </a:t>
            </a:r>
            <a:r>
              <a:rPr lang="en-US" altLang="en-US" sz="2000" b="0"/>
              <a:t>A phase-locked loop or phase lock loop (PLL) is a control</a:t>
            </a:r>
            <a:r>
              <a:rPr lang="tr-TR" altLang="en-US" sz="2000" b="0"/>
              <a:t> </a:t>
            </a:r>
            <a:r>
              <a:rPr lang="en-US" altLang="en-US" sz="2000" b="0"/>
              <a:t>system that generates an output signal whose phase is related to the phase of an input signal.</a:t>
            </a:r>
          </a:p>
        </p:txBody>
      </p:sp>
      <p:sp>
        <p:nvSpPr>
          <p:cNvPr id="21510" name="Metin kutusu 1"/>
          <p:cNvSpPr txBox="1">
            <a:spLocks noChangeArrowheads="1"/>
          </p:cNvSpPr>
          <p:nvPr/>
        </p:nvSpPr>
        <p:spPr bwMode="auto">
          <a:xfrm>
            <a:off x="4427538" y="5165725"/>
            <a:ext cx="4608512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Figure.17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Unvan 1"/>
          <p:cNvSpPr>
            <a:spLocks noGrp="1"/>
          </p:cNvSpPr>
          <p:nvPr>
            <p:ph type="title"/>
          </p:nvPr>
        </p:nvSpPr>
        <p:spPr>
          <a:xfrm>
            <a:off x="457200" y="322263"/>
            <a:ext cx="8229600" cy="993775"/>
          </a:xfrm>
        </p:spPr>
        <p:txBody>
          <a:bodyPr/>
          <a:lstStyle/>
          <a:p>
            <a:pPr eaLnBrk="1" hangingPunct="1"/>
            <a:r>
              <a:rPr lang="tr-TR" altLang="en-US" smtClean="0"/>
              <a:t> K Counter</a:t>
            </a:r>
            <a:endParaRPr lang="en-US" altLang="en-US" smtClean="0"/>
          </a:p>
        </p:txBody>
      </p:sp>
      <p:sp>
        <p:nvSpPr>
          <p:cNvPr id="22531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6F64D04-9DEF-4F0A-B9FF-A5BF55A3C51E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800" smtClean="0"/>
          </a:p>
        </p:txBody>
      </p:sp>
      <p:pic>
        <p:nvPicPr>
          <p:cNvPr id="20484" name="Resim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4050" y="1712913"/>
            <a:ext cx="4421188" cy="4030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3" name="Metin kutusu 6"/>
          <p:cNvSpPr txBox="1">
            <a:spLocks noChangeArrowheads="1"/>
          </p:cNvSpPr>
          <p:nvPr/>
        </p:nvSpPr>
        <p:spPr bwMode="auto">
          <a:xfrm>
            <a:off x="796925" y="1997075"/>
            <a:ext cx="3449638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/>
              <a:t> </a:t>
            </a:r>
            <a:r>
              <a:rPr lang="tr-TR" altLang="en-US" sz="1400"/>
              <a:t>   </a:t>
            </a:r>
            <a:r>
              <a:rPr lang="en-US" altLang="en-US" sz="1600" b="0"/>
              <a:t>Both counters count upwards.</a:t>
            </a:r>
            <a:endParaRPr lang="tr-TR" altLang="en-US" sz="1600" b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0"/>
              <a:t>Carry = 1 when contents of the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0"/>
              <a:t> UP counter ≥ K/2.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0"/>
              <a:t>Borrow = 1 when contents of</a:t>
            </a:r>
            <a:r>
              <a:rPr lang="tr-TR" altLang="en-US" sz="1600" b="0"/>
              <a:t> </a:t>
            </a:r>
            <a:r>
              <a:rPr lang="en-US" altLang="en-US" sz="1600" b="0"/>
              <a:t>the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0"/>
              <a:t> DN counter ≥ K/2</a:t>
            </a:r>
          </a:p>
        </p:txBody>
      </p:sp>
      <p:pic>
        <p:nvPicPr>
          <p:cNvPr id="22534" name="İçerik Yer Tutucusu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17588" y="3671888"/>
            <a:ext cx="3019425" cy="2060575"/>
          </a:xfrm>
        </p:spPr>
      </p:pic>
      <p:sp>
        <p:nvSpPr>
          <p:cNvPr id="22535" name="Metin kutusu 1"/>
          <p:cNvSpPr txBox="1">
            <a:spLocks noChangeArrowheads="1"/>
          </p:cNvSpPr>
          <p:nvPr/>
        </p:nvSpPr>
        <p:spPr bwMode="auto">
          <a:xfrm>
            <a:off x="1019175" y="5916613"/>
            <a:ext cx="30194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Figure.18</a:t>
            </a:r>
            <a:endParaRPr lang="en-US" altLang="en-US" sz="1400"/>
          </a:p>
        </p:txBody>
      </p:sp>
      <p:sp>
        <p:nvSpPr>
          <p:cNvPr id="22536" name="Metin kutusu 2"/>
          <p:cNvSpPr txBox="1">
            <a:spLocks noChangeArrowheads="1"/>
          </p:cNvSpPr>
          <p:nvPr/>
        </p:nvSpPr>
        <p:spPr bwMode="auto">
          <a:xfrm>
            <a:off x="4479925" y="5916613"/>
            <a:ext cx="44211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Figure.19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 ID Counter</a:t>
            </a:r>
            <a:endParaRPr lang="en-US" altLang="en-US" smtClean="0"/>
          </a:p>
        </p:txBody>
      </p:sp>
      <p:sp>
        <p:nvSpPr>
          <p:cNvPr id="23555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128B77C-75E7-432D-AB52-DD1B1BEFC1DF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800" smtClean="0"/>
          </a:p>
        </p:txBody>
      </p:sp>
      <p:pic>
        <p:nvPicPr>
          <p:cNvPr id="23556" name="İçerik Yer Tutucusu 4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92163" y="1736725"/>
            <a:ext cx="3611562" cy="1584325"/>
          </a:xfrm>
        </p:spPr>
      </p:pic>
      <p:pic>
        <p:nvPicPr>
          <p:cNvPr id="23557" name="Resim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1225" y="1736725"/>
            <a:ext cx="3935413" cy="298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0" name="Metin kutusu 1"/>
          <p:cNvSpPr txBox="1">
            <a:spLocks noChangeArrowheads="1"/>
          </p:cNvSpPr>
          <p:nvPr/>
        </p:nvSpPr>
        <p:spPr bwMode="auto">
          <a:xfrm>
            <a:off x="954088" y="3757613"/>
            <a:ext cx="3286125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tr-TR" altLang="en-US" sz="1800"/>
              <a:t>   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en-US" altLang="en-US" sz="1800" b="0"/>
              <a:t>The ID counter processes the carrier and borrow signals from the K counter.</a:t>
            </a:r>
            <a:endParaRPr lang="tr-TR" altLang="en-US" sz="1800" b="0"/>
          </a:p>
          <a:p>
            <a:pPr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21511" name="Metin kutusu 2"/>
          <p:cNvSpPr txBox="1">
            <a:spLocks noChangeArrowheads="1"/>
          </p:cNvSpPr>
          <p:nvPr/>
        </p:nvSpPr>
        <p:spPr bwMode="auto">
          <a:xfrm>
            <a:off x="1462088" y="5453063"/>
            <a:ext cx="65182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tr-TR" altLang="en-US" sz="1600"/>
              <a:t> </a:t>
            </a:r>
            <a:r>
              <a:rPr lang="en-US" altLang="en-US" sz="2400"/>
              <a:t>ID out= (not(id clock) and (not toggle FF))</a:t>
            </a:r>
          </a:p>
        </p:txBody>
      </p:sp>
      <p:sp>
        <p:nvSpPr>
          <p:cNvPr id="23560" name="Metin kutusu 1"/>
          <p:cNvSpPr txBox="1">
            <a:spLocks noChangeArrowheads="1"/>
          </p:cNvSpPr>
          <p:nvPr/>
        </p:nvSpPr>
        <p:spPr bwMode="auto">
          <a:xfrm>
            <a:off x="792163" y="3492500"/>
            <a:ext cx="361156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Figure.20</a:t>
            </a:r>
            <a:endParaRPr lang="en-US" altLang="en-US" sz="1400"/>
          </a:p>
        </p:txBody>
      </p:sp>
      <p:sp>
        <p:nvSpPr>
          <p:cNvPr id="23561" name="Metin kutusu 2"/>
          <p:cNvSpPr txBox="1">
            <a:spLocks noChangeArrowheads="1"/>
          </p:cNvSpPr>
          <p:nvPr/>
        </p:nvSpPr>
        <p:spPr bwMode="auto">
          <a:xfrm>
            <a:off x="4859338" y="4859338"/>
            <a:ext cx="39655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Figure.21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5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1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D3E0C14-8078-4090-99E4-BD02993A4A85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800" smtClean="0"/>
          </a:p>
        </p:txBody>
      </p:sp>
      <p:pic>
        <p:nvPicPr>
          <p:cNvPr id="5" name="İçerik Yer Tutucusu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877"/>
          <a:stretch/>
        </p:blipFill>
        <p:spPr>
          <a:xfrm>
            <a:off x="431540" y="1988840"/>
            <a:ext cx="2232248" cy="2207770"/>
          </a:xfrm>
          <a:prstGeom prst="ellipse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39"/>
          <a:stretch/>
        </p:blipFill>
        <p:spPr>
          <a:xfrm>
            <a:off x="3312677" y="1990119"/>
            <a:ext cx="2304257" cy="2207770"/>
          </a:xfrm>
          <a:prstGeom prst="ellipse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43" b="22186"/>
          <a:stretch/>
        </p:blipFill>
        <p:spPr>
          <a:xfrm>
            <a:off x="6265823" y="1988840"/>
            <a:ext cx="2181509" cy="2209049"/>
          </a:xfrm>
          <a:prstGeom prst="ellipse">
            <a:avLst/>
          </a:prstGeom>
        </p:spPr>
      </p:pic>
      <p:sp>
        <p:nvSpPr>
          <p:cNvPr id="6150" name="Metin kutusu 7"/>
          <p:cNvSpPr txBox="1">
            <a:spLocks noChangeArrowheads="1"/>
          </p:cNvSpPr>
          <p:nvPr/>
        </p:nvSpPr>
        <p:spPr bwMode="auto">
          <a:xfrm>
            <a:off x="446088" y="4383088"/>
            <a:ext cx="223361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2000"/>
              <a:t>Berkay Ergün</a:t>
            </a:r>
            <a:endParaRPr lang="en-US" altLang="en-US" sz="2000"/>
          </a:p>
        </p:txBody>
      </p:sp>
      <p:sp>
        <p:nvSpPr>
          <p:cNvPr id="6151" name="Metin kutusu 8"/>
          <p:cNvSpPr txBox="1">
            <a:spLocks noChangeArrowheads="1"/>
          </p:cNvSpPr>
          <p:nvPr/>
        </p:nvSpPr>
        <p:spPr bwMode="auto">
          <a:xfrm>
            <a:off x="3298825" y="4394200"/>
            <a:ext cx="23034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2000"/>
              <a:t>Hasan Toskar</a:t>
            </a:r>
            <a:endParaRPr lang="en-US" altLang="en-US" sz="2000"/>
          </a:p>
        </p:txBody>
      </p:sp>
      <p:sp>
        <p:nvSpPr>
          <p:cNvPr id="6152" name="Metin kutusu 9"/>
          <p:cNvSpPr txBox="1">
            <a:spLocks noChangeArrowheads="1"/>
          </p:cNvSpPr>
          <p:nvPr/>
        </p:nvSpPr>
        <p:spPr bwMode="auto">
          <a:xfrm>
            <a:off x="6215063" y="4392613"/>
            <a:ext cx="22320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2000"/>
              <a:t>Seda Esen</a:t>
            </a:r>
            <a:endParaRPr lang="en-US" altLang="en-US" sz="20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Metin Yer Tutucusu 9"/>
          <p:cNvSpPr>
            <a:spLocks noGrp="1"/>
          </p:cNvSpPr>
          <p:nvPr>
            <p:ph type="body" idx="1"/>
          </p:nvPr>
        </p:nvSpPr>
        <p:spPr>
          <a:xfrm>
            <a:off x="644525" y="1233488"/>
            <a:ext cx="2681288" cy="44450"/>
          </a:xfrm>
        </p:spPr>
        <p:txBody>
          <a:bodyPr/>
          <a:lstStyle/>
          <a:p>
            <a:pPr eaLnBrk="1" hangingPunct="1"/>
            <a:r>
              <a:rPr lang="tr-TR" altLang="en-US" smtClean="0"/>
              <a:t>Carry</a:t>
            </a:r>
            <a:endParaRPr lang="en-US" altLang="en-US" smtClean="0"/>
          </a:p>
        </p:txBody>
      </p:sp>
      <p:sp>
        <p:nvSpPr>
          <p:cNvPr id="22531" name="Metin Yer Tutucusu 10"/>
          <p:cNvSpPr>
            <a:spLocks noGrp="1"/>
          </p:cNvSpPr>
          <p:nvPr>
            <p:ph type="body" sz="quarter" idx="3"/>
          </p:nvPr>
        </p:nvSpPr>
        <p:spPr>
          <a:xfrm>
            <a:off x="5040313" y="1277938"/>
            <a:ext cx="3506787" cy="46037"/>
          </a:xfrm>
        </p:spPr>
        <p:txBody>
          <a:bodyPr/>
          <a:lstStyle/>
          <a:p>
            <a:pPr eaLnBrk="1" hangingPunct="1"/>
            <a:r>
              <a:rPr lang="tr-TR" altLang="en-US" smtClean="0"/>
              <a:t> Borrow</a:t>
            </a:r>
            <a:endParaRPr lang="en-US" altLang="en-US" smtClean="0"/>
          </a:p>
        </p:txBody>
      </p:sp>
      <p:sp>
        <p:nvSpPr>
          <p:cNvPr id="22532" name="İçerik Yer Tutucusu 11"/>
          <p:cNvSpPr>
            <a:spLocks noGrp="1"/>
          </p:cNvSpPr>
          <p:nvPr>
            <p:ph sz="quarter" idx="4"/>
          </p:nvPr>
        </p:nvSpPr>
        <p:spPr>
          <a:xfrm>
            <a:off x="585788" y="1603375"/>
            <a:ext cx="3617912" cy="1147763"/>
          </a:xfrm>
        </p:spPr>
        <p:txBody>
          <a:bodyPr/>
          <a:lstStyle/>
          <a:p>
            <a:pPr algn="just" eaLnBrk="1" hangingPunct="1"/>
            <a:r>
              <a:rPr lang="tr-TR" altLang="en-US" sz="2000" smtClean="0"/>
              <a:t> </a:t>
            </a:r>
            <a:r>
              <a:rPr lang="en-US" altLang="en-US" sz="1800" smtClean="0"/>
              <a:t>If there is a carrier signal in the circuit, the ID out output should be as in figure.</a:t>
            </a:r>
          </a:p>
          <a:p>
            <a:pPr algn="just" eaLnBrk="1" hangingPunct="1"/>
            <a:endParaRPr lang="en-US" altLang="en-US" sz="2000" smtClean="0"/>
          </a:p>
        </p:txBody>
      </p:sp>
      <p:sp>
        <p:nvSpPr>
          <p:cNvPr id="24581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11367B9-9FA7-440D-A6B2-BFA76DD5D195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800" smtClean="0"/>
          </a:p>
        </p:txBody>
      </p:sp>
      <p:pic>
        <p:nvPicPr>
          <p:cNvPr id="24582" name="Resim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816225"/>
            <a:ext cx="3967163" cy="287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3" name="Resim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363" y="2825750"/>
            <a:ext cx="3911600" cy="289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4" name="Metin kutusu 1"/>
          <p:cNvSpPr txBox="1">
            <a:spLocks noChangeArrowheads="1"/>
          </p:cNvSpPr>
          <p:nvPr/>
        </p:nvSpPr>
        <p:spPr bwMode="auto">
          <a:xfrm>
            <a:off x="533400" y="5903913"/>
            <a:ext cx="3967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Figure.22</a:t>
            </a:r>
            <a:endParaRPr lang="en-US" altLang="en-US" sz="1400"/>
          </a:p>
        </p:txBody>
      </p:sp>
      <p:sp>
        <p:nvSpPr>
          <p:cNvPr id="24585" name="Metin kutusu 2"/>
          <p:cNvSpPr txBox="1">
            <a:spLocks noChangeArrowheads="1"/>
          </p:cNvSpPr>
          <p:nvPr/>
        </p:nvSpPr>
        <p:spPr bwMode="auto">
          <a:xfrm>
            <a:off x="4932363" y="5903913"/>
            <a:ext cx="3911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Figure.23</a:t>
            </a:r>
            <a:endParaRPr lang="en-US" altLang="en-US" sz="1400"/>
          </a:p>
        </p:txBody>
      </p:sp>
      <p:sp>
        <p:nvSpPr>
          <p:cNvPr id="15" name="İçerik Yer Tutucusu 12"/>
          <p:cNvSpPr txBox="1">
            <a:spLocks/>
          </p:cNvSpPr>
          <p:nvPr/>
        </p:nvSpPr>
        <p:spPr bwMode="auto">
          <a:xfrm>
            <a:off x="4868863" y="1538288"/>
            <a:ext cx="3668712" cy="1277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just" eaLnBrk="1" hangingPunct="1"/>
            <a:r>
              <a:rPr lang="tr-TR" altLang="en-US" b="0"/>
              <a:t> </a:t>
            </a:r>
            <a:r>
              <a:rPr lang="en-US" altLang="en-US" sz="1800" b="0"/>
              <a:t>If there is a carrier signal in the circuit, the ID out output should be as in figure.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2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2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ayt Numarası Yer Tutucusu 6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7643DB7-9E85-4D43-AE11-B8A17CBBA6D2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800" smtClean="0"/>
          </a:p>
        </p:txBody>
      </p:sp>
      <p:sp>
        <p:nvSpPr>
          <p:cNvPr id="25603" name="Unvan 9"/>
          <p:cNvSpPr txBox="1">
            <a:spLocks/>
          </p:cNvSpPr>
          <p:nvPr/>
        </p:nvSpPr>
        <p:spPr bwMode="auto">
          <a:xfrm>
            <a:off x="738188" y="439738"/>
            <a:ext cx="7886700" cy="973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r-TR" altLang="en-US" sz="4000"/>
              <a:t>N Divider</a:t>
            </a:r>
            <a:endParaRPr lang="en-US" altLang="en-US" sz="4000"/>
          </a:p>
        </p:txBody>
      </p:sp>
      <p:sp>
        <p:nvSpPr>
          <p:cNvPr id="23556" name="Metin Yer Tutucusu 10"/>
          <p:cNvSpPr txBox="1">
            <a:spLocks/>
          </p:cNvSpPr>
          <p:nvPr/>
        </p:nvSpPr>
        <p:spPr bwMode="auto">
          <a:xfrm>
            <a:off x="4719638" y="1381125"/>
            <a:ext cx="3868737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tr-TR" altLang="en-US" sz="2400" b="0"/>
              <a:t>High Frequency Dividers</a:t>
            </a:r>
            <a:endParaRPr lang="en-US" altLang="en-US" sz="2400" b="0"/>
          </a:p>
        </p:txBody>
      </p:sp>
      <p:sp>
        <p:nvSpPr>
          <p:cNvPr id="22533" name="İçerik Yer Tutucusu 11"/>
          <p:cNvSpPr txBox="1">
            <a:spLocks/>
          </p:cNvSpPr>
          <p:nvPr/>
        </p:nvSpPr>
        <p:spPr bwMode="auto">
          <a:xfrm>
            <a:off x="4760913" y="1920875"/>
            <a:ext cx="3892550" cy="114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marL="0" indent="0" eaLnBrk="1" hangingPunct="1">
              <a:buFontTx/>
              <a:buNone/>
              <a:defRPr/>
            </a:pPr>
            <a:r>
              <a:rPr lang="tr-TR" altLang="en-US" sz="1800" b="0" dirty="0" smtClean="0"/>
              <a:t>  </a:t>
            </a:r>
            <a:r>
              <a:rPr lang="tr-TR" altLang="en-US" sz="1600" b="0" dirty="0" smtClean="0">
                <a:latin typeface="+mj-lt"/>
                <a:cs typeface="Times New Roman" panose="02020603050405020304" pitchFamily="18" charset="0"/>
              </a:rPr>
              <a:t>T</a:t>
            </a:r>
            <a:r>
              <a:rPr lang="en-US" altLang="en-US" sz="1600" b="0" dirty="0" smtClean="0">
                <a:latin typeface="+mj-lt"/>
                <a:cs typeface="Times New Roman" panose="02020603050405020304" pitchFamily="18" charset="0"/>
              </a:rPr>
              <a:t>he output of the VCO (id counter) is between 200-2500 </a:t>
            </a:r>
            <a:r>
              <a:rPr lang="en-US" altLang="en-US" sz="1600" b="0" dirty="0" err="1" smtClean="0">
                <a:latin typeface="+mj-lt"/>
                <a:cs typeface="Times New Roman" panose="02020603050405020304" pitchFamily="18" charset="0"/>
              </a:rPr>
              <a:t>MHz.</a:t>
            </a:r>
            <a:r>
              <a:rPr lang="en-US" altLang="en-US" sz="1600" b="0" dirty="0" smtClean="0">
                <a:latin typeface="+mj-lt"/>
                <a:cs typeface="Times New Roman" panose="02020603050405020304" pitchFamily="18" charset="0"/>
              </a:rPr>
              <a:t> N value is high for the </a:t>
            </a:r>
            <a:r>
              <a:rPr lang="en-US" altLang="en-US" sz="1600" b="0" dirty="0" err="1" smtClean="0">
                <a:latin typeface="+mj-lt"/>
                <a:cs typeface="Times New Roman" panose="02020603050405020304" pitchFamily="18" charset="0"/>
              </a:rPr>
              <a:t>prescaller</a:t>
            </a:r>
            <a:r>
              <a:rPr lang="en-US" altLang="en-US" sz="1600" b="0" dirty="0" smtClean="0">
                <a:latin typeface="+mj-lt"/>
                <a:cs typeface="Times New Roman" panose="02020603050405020304" pitchFamily="18" charset="0"/>
              </a:rPr>
              <a:t> is used</a:t>
            </a:r>
          </a:p>
        </p:txBody>
      </p:sp>
      <p:sp>
        <p:nvSpPr>
          <p:cNvPr id="23558" name="Metin Yer Tutucusu 12"/>
          <p:cNvSpPr txBox="1">
            <a:spLocks/>
          </p:cNvSpPr>
          <p:nvPr/>
        </p:nvSpPr>
        <p:spPr bwMode="auto">
          <a:xfrm>
            <a:off x="4710113" y="2987675"/>
            <a:ext cx="3887787" cy="598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tr-TR" altLang="en-US" sz="2400" b="0"/>
              <a:t>Low Frequency Dividers </a:t>
            </a:r>
            <a:endParaRPr lang="en-US" altLang="en-US" sz="2400" b="0"/>
          </a:p>
        </p:txBody>
      </p:sp>
      <p:sp>
        <p:nvSpPr>
          <p:cNvPr id="12" name="İçerik Yer Tutucusu 13"/>
          <p:cNvSpPr txBox="1">
            <a:spLocks/>
          </p:cNvSpPr>
          <p:nvPr/>
        </p:nvSpPr>
        <p:spPr>
          <a:xfrm>
            <a:off x="4673600" y="3616325"/>
            <a:ext cx="3914775" cy="97313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Tx/>
              <a:buNone/>
              <a:defRPr/>
            </a:pPr>
            <a:r>
              <a:rPr lang="tr-TR" sz="18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600" b="0" dirty="0" smtClean="0">
                <a:latin typeface="+mj-lt"/>
                <a:cs typeface="Times New Roman" panose="02020603050405020304" pitchFamily="18" charset="0"/>
              </a:rPr>
              <a:t>The VCO (ID Counter) output in low </a:t>
            </a:r>
            <a:r>
              <a:rPr lang="tr-TR" sz="1600" b="0" dirty="0" smtClean="0">
                <a:latin typeface="+mj-lt"/>
                <a:cs typeface="Times New Roman" panose="02020603050405020304" pitchFamily="18" charset="0"/>
              </a:rPr>
              <a:t>     </a:t>
            </a:r>
            <a:r>
              <a:rPr lang="en-US" sz="1600" b="0" dirty="0" smtClean="0">
                <a:latin typeface="+mj-lt"/>
                <a:cs typeface="Times New Roman" panose="02020603050405020304" pitchFamily="18" charset="0"/>
              </a:rPr>
              <a:t>frequency splitters has a value range of &lt;100 </a:t>
            </a:r>
            <a:r>
              <a:rPr lang="en-US" sz="1600" b="0" dirty="0" err="1" smtClean="0">
                <a:latin typeface="+mj-lt"/>
                <a:cs typeface="Times New Roman" panose="02020603050405020304" pitchFamily="18" charset="0"/>
              </a:rPr>
              <a:t>Mhz</a:t>
            </a:r>
            <a:r>
              <a:rPr lang="en-US" sz="1600" b="0" dirty="0" smtClean="0">
                <a:latin typeface="+mj-lt"/>
                <a:cs typeface="Times New Roman" panose="02020603050405020304" pitchFamily="18" charset="0"/>
              </a:rPr>
              <a:t> and 100 </a:t>
            </a:r>
            <a:r>
              <a:rPr lang="en-US" sz="1600" b="0" dirty="0" err="1" smtClean="0">
                <a:latin typeface="+mj-lt"/>
                <a:cs typeface="Times New Roman" panose="02020603050405020304" pitchFamily="18" charset="0"/>
              </a:rPr>
              <a:t>Mhz</a:t>
            </a:r>
            <a:endParaRPr lang="en-US" sz="1600" b="0" dirty="0" smtClean="0">
              <a:latin typeface="+mj-lt"/>
              <a:cs typeface="Times New Roman" panose="02020603050405020304" pitchFamily="18" charset="0"/>
            </a:endParaRPr>
          </a:p>
          <a:p>
            <a:pPr marL="0" indent="0">
              <a:buFontTx/>
              <a:buNone/>
              <a:defRPr/>
            </a:pPr>
            <a:endParaRPr lang="en-US" altLang="en-US" b="0" dirty="0" smtClean="0"/>
          </a:p>
        </p:txBody>
      </p:sp>
      <p:sp>
        <p:nvSpPr>
          <p:cNvPr id="25608" name="Slayt Numarası Yer Tutucusu 6"/>
          <p:cNvSpPr txBox="1">
            <a:spLocks/>
          </p:cNvSpPr>
          <p:nvPr/>
        </p:nvSpPr>
        <p:spPr bwMode="auto">
          <a:xfrm>
            <a:off x="8459788" y="6237288"/>
            <a:ext cx="576262" cy="43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fld id="{93274074-F795-44F1-A788-51A5CAAA8B3D}" type="slidenum">
              <a:rPr lang="en-US" altLang="en-US" sz="1800"/>
              <a:pPr algn="ctr" eaLnBrk="1" hangingPunct="1"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800"/>
          </a:p>
        </p:txBody>
      </p:sp>
      <p:pic>
        <p:nvPicPr>
          <p:cNvPr id="25609" name="Resim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484313"/>
            <a:ext cx="4133850" cy="261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Metin kutusu 14"/>
          <p:cNvSpPr txBox="1"/>
          <p:nvPr/>
        </p:nvSpPr>
        <p:spPr>
          <a:xfrm>
            <a:off x="4673600" y="4548188"/>
            <a:ext cx="4419600" cy="1724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tr-TR" sz="1800" b="0" dirty="0">
              <a:latin typeface="+mj-lt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sz="1600" b="0" dirty="0">
                <a:latin typeface="+mj-lt"/>
                <a:cs typeface="Times New Roman" panose="02020603050405020304" pitchFamily="18" charset="0"/>
              </a:rPr>
              <a:t>There are two types of N divider:</a:t>
            </a:r>
            <a:r>
              <a:rPr lang="tr-TR" sz="1600" b="0" dirty="0">
                <a:latin typeface="+mj-lt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600" b="0" dirty="0">
                <a:latin typeface="+mj-lt"/>
                <a:cs typeface="Times New Roman" panose="02020603050405020304" pitchFamily="18" charset="0"/>
              </a:rPr>
              <a:t>Integer</a:t>
            </a:r>
            <a:r>
              <a:rPr lang="tr-TR" sz="1600" b="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1600" b="0" dirty="0">
                <a:latin typeface="+mj-lt"/>
                <a:cs typeface="Times New Roman" panose="02020603050405020304" pitchFamily="18" charset="0"/>
              </a:rPr>
              <a:t>N </a:t>
            </a:r>
            <a:r>
              <a:rPr lang="tr-TR" sz="1600" b="0" dirty="0">
                <a:latin typeface="+mj-lt"/>
                <a:cs typeface="Times New Roman" panose="02020603050405020304" pitchFamily="18" charset="0"/>
              </a:rPr>
              <a:t>d</a:t>
            </a:r>
            <a:r>
              <a:rPr lang="en-US" sz="1600" b="0" dirty="0" err="1">
                <a:latin typeface="+mj-lt"/>
                <a:cs typeface="Times New Roman" panose="02020603050405020304" pitchFamily="18" charset="0"/>
              </a:rPr>
              <a:t>ivider</a:t>
            </a:r>
            <a:r>
              <a:rPr lang="tr-TR" sz="1600" b="0" dirty="0">
                <a:latin typeface="+mj-lt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600" b="0" dirty="0">
                <a:latin typeface="+mj-lt"/>
                <a:cs typeface="Times New Roman" panose="02020603050405020304" pitchFamily="18" charset="0"/>
              </a:rPr>
              <a:t>Fractional N </a:t>
            </a:r>
            <a:r>
              <a:rPr lang="tr-TR" sz="1600" b="0" dirty="0">
                <a:latin typeface="+mj-lt"/>
                <a:cs typeface="Times New Roman" panose="02020603050405020304" pitchFamily="18" charset="0"/>
              </a:rPr>
              <a:t>d</a:t>
            </a:r>
            <a:r>
              <a:rPr lang="en-US" sz="1600" b="0" dirty="0" err="1">
                <a:latin typeface="+mj-lt"/>
                <a:cs typeface="Times New Roman" panose="02020603050405020304" pitchFamily="18" charset="0"/>
              </a:rPr>
              <a:t>ivider</a:t>
            </a:r>
            <a:r>
              <a:rPr lang="en-US" sz="1600" b="0" dirty="0">
                <a:latin typeface="+mj-lt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22539" name="Metin kutusu 15"/>
          <p:cNvSpPr txBox="1">
            <a:spLocks noChangeArrowheads="1"/>
          </p:cNvSpPr>
          <p:nvPr/>
        </p:nvSpPr>
        <p:spPr bwMode="auto">
          <a:xfrm>
            <a:off x="412750" y="4859338"/>
            <a:ext cx="3700463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just">
              <a:spcBef>
                <a:spcPct val="0"/>
              </a:spcBef>
            </a:pPr>
            <a:r>
              <a:rPr lang="en-US" altLang="en-US" sz="1600" b="0">
                <a:cs typeface="Times New Roman" panose="02020603050405020304" pitchFamily="18" charset="0"/>
              </a:rPr>
              <a:t>The main task is to split the signal received from VCO at the specified rate and send it to the phase detection section</a:t>
            </a:r>
          </a:p>
        </p:txBody>
      </p:sp>
      <p:sp>
        <p:nvSpPr>
          <p:cNvPr id="25612" name="Metin kutusu 1"/>
          <p:cNvSpPr txBox="1">
            <a:spLocks noChangeArrowheads="1"/>
          </p:cNvSpPr>
          <p:nvPr/>
        </p:nvSpPr>
        <p:spPr bwMode="auto">
          <a:xfrm>
            <a:off x="490538" y="4327525"/>
            <a:ext cx="38639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Figure.24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2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25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3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ayt Numarası Yer Tutucusu 6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8997070-5FC8-48D3-BDF4-8B134290A5D2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800" smtClean="0"/>
          </a:p>
        </p:txBody>
      </p:sp>
      <p:sp>
        <p:nvSpPr>
          <p:cNvPr id="26627" name="Unvan 1"/>
          <p:cNvSpPr>
            <a:spLocks noGrp="1"/>
          </p:cNvSpPr>
          <p:nvPr>
            <p:ph type="title" idx="4294967295"/>
          </p:nvPr>
        </p:nvSpPr>
        <p:spPr>
          <a:xfrm>
            <a:off x="862013" y="365125"/>
            <a:ext cx="7886700" cy="868363"/>
          </a:xfrm>
        </p:spPr>
        <p:txBody>
          <a:bodyPr/>
          <a:lstStyle/>
          <a:p>
            <a:pPr eaLnBrk="1" hangingPunct="1"/>
            <a:r>
              <a:rPr lang="tr-TR" altLang="en-US" smtClean="0"/>
              <a:t>PLL Theory</a:t>
            </a:r>
            <a:endParaRPr lang="en-US" altLang="en-US" smtClean="0"/>
          </a:p>
        </p:txBody>
      </p:sp>
      <p:pic>
        <p:nvPicPr>
          <p:cNvPr id="26628" name="Resi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5" y="1376363"/>
            <a:ext cx="7829550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9" name="Metin kutusu 1"/>
          <p:cNvSpPr txBox="1">
            <a:spLocks noChangeArrowheads="1"/>
          </p:cNvSpPr>
          <p:nvPr/>
        </p:nvSpPr>
        <p:spPr bwMode="auto">
          <a:xfrm>
            <a:off x="933450" y="6175375"/>
            <a:ext cx="78152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Figure.25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ayt Numarası Yer Tutucusu 6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15CDE88-F843-4044-ADA2-E97437DFC854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800" smtClean="0"/>
          </a:p>
        </p:txBody>
      </p:sp>
      <p:pic>
        <p:nvPicPr>
          <p:cNvPr id="27651" name="Resi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88" y="1376363"/>
            <a:ext cx="8453437" cy="4716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2" name="Metin kutusu 2"/>
          <p:cNvSpPr txBox="1">
            <a:spLocks noChangeArrowheads="1"/>
          </p:cNvSpPr>
          <p:nvPr/>
        </p:nvSpPr>
        <p:spPr bwMode="auto">
          <a:xfrm>
            <a:off x="1439863" y="476250"/>
            <a:ext cx="67691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tr-TR" altLang="en-US" sz="4000"/>
              <a:t>PLL Vivado Simulation</a:t>
            </a:r>
            <a:endParaRPr lang="en-US" altLang="en-US" sz="4000"/>
          </a:p>
        </p:txBody>
      </p:sp>
      <p:sp>
        <p:nvSpPr>
          <p:cNvPr id="27653" name="Metin kutusu 1"/>
          <p:cNvSpPr txBox="1">
            <a:spLocks noChangeArrowheads="1"/>
          </p:cNvSpPr>
          <p:nvPr/>
        </p:nvSpPr>
        <p:spPr bwMode="auto">
          <a:xfrm>
            <a:off x="468313" y="6237288"/>
            <a:ext cx="84534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Figure.26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Unvan 7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pPr eaLnBrk="1" hangingPunct="1"/>
            <a:r>
              <a:rPr lang="tr-TR" altLang="en-US" sz="3200" smtClean="0"/>
              <a:t/>
            </a:r>
            <a:br>
              <a:rPr lang="tr-TR" altLang="en-US" sz="3200" smtClean="0"/>
            </a:br>
            <a:r>
              <a:rPr lang="en-US" altLang="en-US" sz="3200" smtClean="0"/>
              <a:t>Ladder Circuit Design &amp; Commentary </a:t>
            </a:r>
            <a:r>
              <a:rPr lang="en-US" altLang="en-US" smtClean="0"/>
              <a:t/>
            </a:r>
            <a:br>
              <a:rPr lang="en-US" altLang="en-US" smtClean="0"/>
            </a:br>
            <a:endParaRPr lang="en-US" altLang="en-US" smtClean="0"/>
          </a:p>
        </p:txBody>
      </p:sp>
      <p:sp>
        <p:nvSpPr>
          <p:cNvPr id="28675" name="Slayt Numarası Yer Tutucusu 6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3400029-EE09-4E4E-A504-C136CD689A41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24</a:t>
            </a:fld>
            <a:endParaRPr lang="en-US" altLang="en-US" sz="1800" smtClean="0"/>
          </a:p>
        </p:txBody>
      </p:sp>
      <p:pic>
        <p:nvPicPr>
          <p:cNvPr id="28676" name="Resim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250" y="1989138"/>
            <a:ext cx="4654550" cy="302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7" name="Metin kutusu 1"/>
          <p:cNvSpPr txBox="1">
            <a:spLocks noChangeArrowheads="1"/>
          </p:cNvSpPr>
          <p:nvPr/>
        </p:nvSpPr>
        <p:spPr bwMode="auto">
          <a:xfrm>
            <a:off x="576263" y="2816225"/>
            <a:ext cx="3240087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tr-TR" altLang="en-US" sz="2000"/>
              <a:t> </a:t>
            </a:r>
            <a:r>
              <a:rPr lang="en-US" altLang="en-US" sz="2000" b="0"/>
              <a:t>The ladder Circuit in figure is used as a D/A converter.</a:t>
            </a:r>
          </a:p>
        </p:txBody>
      </p:sp>
      <p:sp>
        <p:nvSpPr>
          <p:cNvPr id="28678" name="Metin kutusu 1"/>
          <p:cNvSpPr txBox="1">
            <a:spLocks noChangeArrowheads="1"/>
          </p:cNvSpPr>
          <p:nvPr/>
        </p:nvSpPr>
        <p:spPr bwMode="auto">
          <a:xfrm>
            <a:off x="4032250" y="5175250"/>
            <a:ext cx="46545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Figure.27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Resim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163" y="2060575"/>
            <a:ext cx="4213225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9" name="Unvan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82700"/>
          </a:xfrm>
        </p:spPr>
        <p:txBody>
          <a:bodyPr/>
          <a:lstStyle/>
          <a:p>
            <a:pPr eaLnBrk="1" hangingPunct="1"/>
            <a:r>
              <a:rPr lang="en-US" altLang="en-US" sz="3200" smtClean="0"/>
              <a:t>Microprocessor Converter Circuit Design &amp; Commentary </a:t>
            </a:r>
            <a:endParaRPr lang="en-US" altLang="en-US" smtClean="0"/>
          </a:p>
        </p:txBody>
      </p:sp>
      <p:sp>
        <p:nvSpPr>
          <p:cNvPr id="29700" name="Slayt Numarası Yer Tutucusu 2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5F2E42F-03A2-4A42-A92C-C93E06118B12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en-US" sz="1800" smtClean="0"/>
          </a:p>
        </p:txBody>
      </p:sp>
      <p:sp>
        <p:nvSpPr>
          <p:cNvPr id="26629" name="Metin kutusu 1"/>
          <p:cNvSpPr txBox="1">
            <a:spLocks noChangeArrowheads="1"/>
          </p:cNvSpPr>
          <p:nvPr/>
        </p:nvSpPr>
        <p:spPr bwMode="auto">
          <a:xfrm>
            <a:off x="457200" y="2384425"/>
            <a:ext cx="3756025" cy="3478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PIC16F877A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microprocessor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used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for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analog-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digital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converter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.</a:t>
            </a:r>
          </a:p>
          <a:p>
            <a:pPr>
              <a:spcBef>
                <a:spcPct val="0"/>
              </a:spcBef>
              <a:defRPr/>
            </a:pP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AN5 (port-E0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pin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)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used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for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analog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receiver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.</a:t>
            </a:r>
          </a:p>
          <a:p>
            <a:pPr>
              <a:spcBef>
                <a:spcPct val="0"/>
              </a:spcBef>
              <a:defRPr/>
            </a:pP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Port-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B’s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all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pins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used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for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digital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data transfer.</a:t>
            </a:r>
          </a:p>
          <a:p>
            <a:pPr>
              <a:spcBef>
                <a:spcPct val="0"/>
              </a:spcBef>
              <a:defRPr/>
            </a:pP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Microprocessor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process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the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voltage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data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into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digital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equvalence</a:t>
            </a:r>
            <a:r>
              <a:rPr lang="tr-TR" altLang="en-US" sz="2000" b="0" dirty="0" smtClean="0">
                <a:latin typeface="+mj-lt"/>
                <a:cs typeface="Times New Roman" panose="02020603050405020304" pitchFamily="18" charset="0"/>
              </a:rPr>
              <a:t> of </a:t>
            </a:r>
            <a:r>
              <a:rPr lang="tr-TR" altLang="en-US" sz="2000" b="0" dirty="0" err="1" smtClean="0">
                <a:latin typeface="+mj-lt"/>
                <a:cs typeface="Times New Roman" panose="02020603050405020304" pitchFamily="18" charset="0"/>
              </a:rPr>
              <a:t>them</a:t>
            </a:r>
            <a:r>
              <a:rPr lang="tr-TR" alt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>
              <a:spcBef>
                <a:spcPct val="0"/>
              </a:spcBef>
              <a:defRPr/>
            </a:pPr>
            <a:endParaRPr lang="en-US" alt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702" name="Metin kutusu 1"/>
          <p:cNvSpPr txBox="1">
            <a:spLocks noChangeArrowheads="1"/>
          </p:cNvSpPr>
          <p:nvPr/>
        </p:nvSpPr>
        <p:spPr bwMode="auto">
          <a:xfrm>
            <a:off x="4475163" y="5862638"/>
            <a:ext cx="42132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Figure.28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6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66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66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66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Analog Discovery</a:t>
            </a:r>
            <a:endParaRPr lang="en-US" altLang="en-US" smtClean="0"/>
          </a:p>
        </p:txBody>
      </p:sp>
      <p:sp>
        <p:nvSpPr>
          <p:cNvPr id="30723" name="Slayt Numarası Yer Tutucusu 2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5F1DA0A-1083-4ABC-A323-6F2199AEA8E9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26</a:t>
            </a:fld>
            <a:endParaRPr lang="en-US" altLang="en-US" sz="1800" smtClean="0"/>
          </a:p>
        </p:txBody>
      </p:sp>
      <p:sp>
        <p:nvSpPr>
          <p:cNvPr id="3" name="Metin kutusu 2"/>
          <p:cNvSpPr txBox="1"/>
          <p:nvPr/>
        </p:nvSpPr>
        <p:spPr>
          <a:xfrm>
            <a:off x="585788" y="2098675"/>
            <a:ext cx="3743325" cy="27701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tr-TR" sz="2000" b="0" dirty="0">
                <a:latin typeface="+mj-lt"/>
                <a:cs typeface="Times New Roman" panose="02020603050405020304" pitchFamily="18" charset="0"/>
              </a:rPr>
              <a:t>Analog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Discovery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2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used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for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two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applications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,</a:t>
            </a:r>
          </a:p>
          <a:p>
            <a:pPr>
              <a:defRPr/>
            </a:pPr>
            <a:endParaRPr lang="tr-TR" sz="2000" b="0" dirty="0">
              <a:latin typeface="+mj-lt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To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feed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the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microprocessor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circuit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+mj-lt"/>
              <a:buAutoNum type="arabicPeriod"/>
              <a:defRPr/>
            </a:pPr>
            <a:endParaRPr lang="tr-TR" sz="2000" b="0" dirty="0">
              <a:latin typeface="+mj-lt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To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test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the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results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of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digital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data transfer </a:t>
            </a:r>
            <a:r>
              <a:rPr lang="tr-TR" sz="2000" b="0" dirty="0" err="1">
                <a:latin typeface="+mj-lt"/>
                <a:cs typeface="Times New Roman" panose="02020603050405020304" pitchFamily="18" charset="0"/>
              </a:rPr>
              <a:t>via</a:t>
            </a:r>
            <a:r>
              <a:rPr lang="tr-TR" sz="2000" b="0" dirty="0">
                <a:latin typeface="+mj-lt"/>
                <a:cs typeface="Times New Roman" panose="02020603050405020304" pitchFamily="18" charset="0"/>
              </a:rPr>
              <a:t> UART.</a:t>
            </a:r>
          </a:p>
          <a:p>
            <a:pPr marL="342900" indent="-342900">
              <a:buFont typeface="+mj-lt"/>
              <a:buAutoNum type="arabicPeriod"/>
              <a:defRPr/>
            </a:pPr>
            <a:endParaRPr lang="en-US" sz="1400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30725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677988"/>
            <a:ext cx="3887788" cy="319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6" name="Metin kutusu 1"/>
          <p:cNvSpPr txBox="1">
            <a:spLocks noChangeArrowheads="1"/>
          </p:cNvSpPr>
          <p:nvPr/>
        </p:nvSpPr>
        <p:spPr bwMode="auto">
          <a:xfrm>
            <a:off x="4572000" y="5038725"/>
            <a:ext cx="38877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Figure.29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Wireless Unit</a:t>
            </a:r>
            <a:endParaRPr lang="en-US" altLang="en-US" smtClean="0"/>
          </a:p>
        </p:txBody>
      </p:sp>
      <p:sp>
        <p:nvSpPr>
          <p:cNvPr id="31747" name="Slayt Numarası Yer Tutucusu 2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36C9AD2-18B3-4474-AF2A-942DE937A573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27</a:t>
            </a:fld>
            <a:endParaRPr lang="en-US" altLang="en-US" sz="1800" smtClean="0"/>
          </a:p>
        </p:txBody>
      </p:sp>
      <p:pic>
        <p:nvPicPr>
          <p:cNvPr id="31748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3" y="1522413"/>
            <a:ext cx="3646487" cy="233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01" name="Metin kutusu 2"/>
          <p:cNvSpPr txBox="1">
            <a:spLocks noChangeArrowheads="1"/>
          </p:cNvSpPr>
          <p:nvPr/>
        </p:nvSpPr>
        <p:spPr bwMode="auto">
          <a:xfrm>
            <a:off x="4911725" y="4668838"/>
            <a:ext cx="4306888" cy="132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z="2000" b="0"/>
              <a:t>Receiver frequency 433MHz</a:t>
            </a:r>
          </a:p>
          <a:p>
            <a:pPr>
              <a:spcBef>
                <a:spcPct val="0"/>
              </a:spcBef>
            </a:pPr>
            <a:r>
              <a:rPr lang="en-US" altLang="en-US" sz="2000" b="0"/>
              <a:t>Receiver supply current 3.5mA</a:t>
            </a:r>
          </a:p>
          <a:p>
            <a:pPr>
              <a:spcBef>
                <a:spcPct val="0"/>
              </a:spcBef>
            </a:pPr>
            <a:r>
              <a:rPr lang="en-US" altLang="en-US" sz="2000" b="0"/>
              <a:t>Low power consumption</a:t>
            </a:r>
          </a:p>
          <a:p>
            <a:pPr>
              <a:spcBef>
                <a:spcPct val="0"/>
              </a:spcBef>
            </a:pPr>
            <a:r>
              <a:rPr lang="en-US" altLang="en-US" sz="2000" b="0"/>
              <a:t>Receiver operating voltage 5v</a:t>
            </a:r>
          </a:p>
        </p:txBody>
      </p:sp>
      <p:pic>
        <p:nvPicPr>
          <p:cNvPr id="31750" name="Resi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22413"/>
            <a:ext cx="3827463" cy="233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03" name="Metin kutusu 5"/>
          <p:cNvSpPr txBox="1">
            <a:spLocks noChangeArrowheads="1"/>
          </p:cNvSpPr>
          <p:nvPr/>
        </p:nvSpPr>
        <p:spPr bwMode="auto">
          <a:xfrm>
            <a:off x="327025" y="4681538"/>
            <a:ext cx="4587875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z="2000" b="0"/>
              <a:t>Transmitter frequency range 433.92MHz</a:t>
            </a:r>
          </a:p>
          <a:p>
            <a:pPr>
              <a:spcBef>
                <a:spcPct val="0"/>
              </a:spcBef>
            </a:pPr>
            <a:r>
              <a:rPr lang="en-US" altLang="en-US" sz="2000" b="0"/>
              <a:t>Transmitter supply voltage 3v~6v</a:t>
            </a:r>
          </a:p>
          <a:p>
            <a:pPr>
              <a:spcBef>
                <a:spcPct val="0"/>
              </a:spcBef>
            </a:pPr>
            <a:r>
              <a:rPr lang="en-US" altLang="en-US" sz="2000" b="0"/>
              <a:t>Transmitter output power 4v~12v</a:t>
            </a:r>
          </a:p>
        </p:txBody>
      </p:sp>
      <p:sp>
        <p:nvSpPr>
          <p:cNvPr id="31752" name="Metin kutusu 1"/>
          <p:cNvSpPr txBox="1">
            <a:spLocks noChangeArrowheads="1"/>
          </p:cNvSpPr>
          <p:nvPr/>
        </p:nvSpPr>
        <p:spPr bwMode="auto">
          <a:xfrm>
            <a:off x="457200" y="4076700"/>
            <a:ext cx="38274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Figure.30</a:t>
            </a:r>
            <a:endParaRPr lang="en-US" altLang="en-US" sz="1400"/>
          </a:p>
        </p:txBody>
      </p:sp>
      <p:sp>
        <p:nvSpPr>
          <p:cNvPr id="31753" name="Metin kutusu 2"/>
          <p:cNvSpPr txBox="1">
            <a:spLocks noChangeArrowheads="1"/>
          </p:cNvSpPr>
          <p:nvPr/>
        </p:nvSpPr>
        <p:spPr bwMode="auto">
          <a:xfrm>
            <a:off x="5040313" y="4114800"/>
            <a:ext cx="36464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Figure.31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97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97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97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9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97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97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97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Economic View</a:t>
            </a:r>
            <a:endParaRPr lang="en-US" altLang="en-US" smtClean="0"/>
          </a:p>
        </p:txBody>
      </p:sp>
      <p:sp>
        <p:nvSpPr>
          <p:cNvPr id="32771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4359C80-9CFF-47A9-80DB-7C2BD8C9E001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800" smtClean="0"/>
          </a:p>
        </p:txBody>
      </p:sp>
      <p:pic>
        <p:nvPicPr>
          <p:cNvPr id="32772" name="Resi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" y="2373313"/>
            <a:ext cx="3733800" cy="154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3" name="Resim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0638" y="2373313"/>
            <a:ext cx="3657600" cy="155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4" name="Resim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4379913"/>
            <a:ext cx="3554413" cy="1417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Future Work</a:t>
            </a:r>
            <a:endParaRPr lang="en-US" altLang="en-US" smtClean="0"/>
          </a:p>
        </p:txBody>
      </p:sp>
      <p:sp>
        <p:nvSpPr>
          <p:cNvPr id="31747" name="İçerik Yer Tutucusu 2"/>
          <p:cNvSpPr>
            <a:spLocks noGrp="1"/>
          </p:cNvSpPr>
          <p:nvPr>
            <p:ph idx="1"/>
          </p:nvPr>
        </p:nvSpPr>
        <p:spPr>
          <a:xfrm>
            <a:off x="457200" y="1989138"/>
            <a:ext cx="8229600" cy="3311525"/>
          </a:xfrm>
        </p:spPr>
        <p:txBody>
          <a:bodyPr/>
          <a:lstStyle/>
          <a:p>
            <a:pPr eaLnBrk="1" hangingPunct="1"/>
            <a:r>
              <a:rPr lang="tr-TR" altLang="en-US" smtClean="0"/>
              <a:t>4G Hand Devices</a:t>
            </a:r>
          </a:p>
          <a:p>
            <a:pPr eaLnBrk="1" hangingPunct="1"/>
            <a:r>
              <a:rPr lang="tr-TR" altLang="en-US" smtClean="0"/>
              <a:t>5G Communication System</a:t>
            </a:r>
          </a:p>
          <a:p>
            <a:pPr eaLnBrk="1" hangingPunct="1"/>
            <a:r>
              <a:rPr lang="tr-TR" altLang="en-US" smtClean="0"/>
              <a:t>IOT (Internet Of Things) &amp; Smart House</a:t>
            </a:r>
          </a:p>
          <a:p>
            <a:pPr eaLnBrk="1" hangingPunct="1"/>
            <a:r>
              <a:rPr lang="tr-TR" altLang="en-US" smtClean="0"/>
              <a:t>Image &amp; Sound Proccesing</a:t>
            </a:r>
          </a:p>
          <a:p>
            <a:pPr eaLnBrk="1" hangingPunct="1"/>
            <a:r>
              <a:rPr lang="tr-TR" altLang="en-US" smtClean="0"/>
              <a:t>Wireless Communication</a:t>
            </a:r>
          </a:p>
          <a:p>
            <a:pPr eaLnBrk="1" hangingPunct="1"/>
            <a:r>
              <a:rPr lang="tr-TR" altLang="en-US" smtClean="0"/>
              <a:t>Software Application</a:t>
            </a:r>
            <a:endParaRPr lang="en-US" altLang="en-US" smtClean="0"/>
          </a:p>
        </p:txBody>
      </p:sp>
      <p:sp>
        <p:nvSpPr>
          <p:cNvPr id="33796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D560174-F771-4FC2-AA7B-2EDDCFFD006B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29</a:t>
            </a:fld>
            <a:endParaRPr lang="en-US" altLang="en-US" sz="1800" smtClean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17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17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o-RO" altLang="en-US" smtClean="0"/>
              <a:t>Outline</a:t>
            </a:r>
            <a:endParaRPr lang="en-US" altLang="en-US" smtClean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92263"/>
            <a:ext cx="8229600" cy="4321175"/>
          </a:xfrm>
        </p:spPr>
        <p:txBody>
          <a:bodyPr/>
          <a:lstStyle/>
          <a:p>
            <a:pPr eaLnBrk="1" hangingPunct="1"/>
            <a:r>
              <a:rPr lang="tr-TR" altLang="en-US" smtClean="0"/>
              <a:t>All Digital Smart System</a:t>
            </a:r>
            <a:endParaRPr lang="en-US" altLang="en-US" smtClean="0"/>
          </a:p>
          <a:p>
            <a:pPr eaLnBrk="1" hangingPunct="1"/>
            <a:r>
              <a:rPr lang="tr-TR" altLang="en-US" smtClean="0"/>
              <a:t>Why we choose FPGA ?</a:t>
            </a:r>
          </a:p>
          <a:p>
            <a:pPr eaLnBrk="1" hangingPunct="1"/>
            <a:r>
              <a:rPr lang="en-US" altLang="en-US" smtClean="0"/>
              <a:t>The “</a:t>
            </a:r>
            <a:r>
              <a:rPr lang="tr-TR" altLang="en-US" smtClean="0"/>
              <a:t>ADPLL System for Transceiver</a:t>
            </a:r>
            <a:r>
              <a:rPr lang="en-US" altLang="en-US" smtClean="0"/>
              <a:t>” </a:t>
            </a:r>
            <a:r>
              <a:rPr lang="tr-TR" altLang="en-US" smtClean="0"/>
              <a:t>P</a:t>
            </a:r>
            <a:r>
              <a:rPr lang="en-US" altLang="en-US" smtClean="0"/>
              <a:t>roject</a:t>
            </a:r>
          </a:p>
          <a:p>
            <a:pPr lvl="1" eaLnBrk="1" hangingPunct="1"/>
            <a:r>
              <a:rPr lang="tr-TR" altLang="en-US" smtClean="0"/>
              <a:t>Transmitter</a:t>
            </a:r>
          </a:p>
          <a:p>
            <a:pPr lvl="1" eaLnBrk="1" hangingPunct="1"/>
            <a:r>
              <a:rPr lang="tr-TR" altLang="en-US" smtClean="0"/>
              <a:t>Receiver</a:t>
            </a:r>
            <a:endParaRPr lang="en-US" altLang="en-US" smtClean="0"/>
          </a:p>
          <a:p>
            <a:pPr eaLnBrk="1" hangingPunct="1"/>
            <a:r>
              <a:rPr lang="en-US" altLang="en-US" smtClean="0"/>
              <a:t>Conclusion</a:t>
            </a:r>
          </a:p>
          <a:p>
            <a:pPr eaLnBrk="1" hangingPunct="1"/>
            <a:r>
              <a:rPr lang="tr-TR" altLang="en-US" smtClean="0"/>
              <a:t>References </a:t>
            </a:r>
            <a:endParaRPr lang="en-US" altLang="en-US" smtClean="0"/>
          </a:p>
        </p:txBody>
      </p:sp>
      <p:sp>
        <p:nvSpPr>
          <p:cNvPr id="7172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555F732-9F3B-4E14-B387-D37791C1BF65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800" smtClean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The </a:t>
            </a:r>
            <a:r>
              <a:rPr lang="tr-TR" altLang="en-US" smtClean="0"/>
              <a:t>S</a:t>
            </a:r>
            <a:r>
              <a:rPr lang="en-US" altLang="en-US" smtClean="0"/>
              <a:t>oftware </a:t>
            </a:r>
            <a:r>
              <a:rPr lang="tr-TR" altLang="en-US" smtClean="0"/>
              <a:t>A</a:t>
            </a:r>
            <a:r>
              <a:rPr lang="en-US" altLang="en-US" smtClean="0"/>
              <a:t>pplication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>
          <a:xfrm>
            <a:off x="184150" y="2043113"/>
            <a:ext cx="4402138" cy="3060700"/>
          </a:xfrm>
        </p:spPr>
        <p:txBody>
          <a:bodyPr/>
          <a:lstStyle/>
          <a:p>
            <a:pPr eaLnBrk="1" hangingPunct="1"/>
            <a:r>
              <a:rPr lang="tr-TR" altLang="en-US" sz="2400" smtClean="0"/>
              <a:t>Phone application that can be used for anyone and anywhere in anytime.</a:t>
            </a:r>
          </a:p>
          <a:p>
            <a:pPr eaLnBrk="1" hangingPunct="1"/>
            <a:r>
              <a:rPr lang="tr-TR" altLang="en-US" sz="2400" smtClean="0"/>
              <a:t>With this application people can control the system and access any data they want from the smart system.</a:t>
            </a:r>
          </a:p>
          <a:p>
            <a:pPr eaLnBrk="1" hangingPunct="1"/>
            <a:endParaRPr lang="en-US" altLang="en-US" smtClean="0"/>
          </a:p>
        </p:txBody>
      </p:sp>
      <p:sp>
        <p:nvSpPr>
          <p:cNvPr id="34820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9B87F90-139D-4DD2-A700-AD58D7F23044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30</a:t>
            </a:fld>
            <a:endParaRPr lang="en-US" altLang="en-US" sz="1800" smtClean="0"/>
          </a:p>
        </p:txBody>
      </p:sp>
      <p:pic>
        <p:nvPicPr>
          <p:cNvPr id="34821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8050" y="1882775"/>
            <a:ext cx="40671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2" name="Metin kutusu 1"/>
          <p:cNvSpPr txBox="1">
            <a:spLocks noChangeArrowheads="1"/>
          </p:cNvSpPr>
          <p:nvPr/>
        </p:nvSpPr>
        <p:spPr bwMode="auto">
          <a:xfrm>
            <a:off x="4727575" y="5443538"/>
            <a:ext cx="40671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Figure.32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2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2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The </a:t>
            </a:r>
            <a:r>
              <a:rPr lang="tr-TR" altLang="en-US" smtClean="0"/>
              <a:t>S</a:t>
            </a:r>
            <a:r>
              <a:rPr lang="en-US" altLang="en-US" smtClean="0"/>
              <a:t>oftware </a:t>
            </a:r>
            <a:r>
              <a:rPr lang="tr-TR" altLang="en-US" smtClean="0"/>
              <a:t>A</a:t>
            </a:r>
            <a:r>
              <a:rPr lang="en-US" altLang="en-US" smtClean="0"/>
              <a:t>pplication</a:t>
            </a:r>
          </a:p>
        </p:txBody>
      </p:sp>
      <p:sp>
        <p:nvSpPr>
          <p:cNvPr id="35843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B69CDD1-A079-4A44-A71A-D9B199FAFD9A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31</a:t>
            </a:fld>
            <a:endParaRPr lang="en-US" altLang="en-US" sz="1800" smtClean="0"/>
          </a:p>
        </p:txBody>
      </p:sp>
      <p:pic>
        <p:nvPicPr>
          <p:cNvPr id="35844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3" y="1449388"/>
            <a:ext cx="7813675" cy="424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5" name="Metin kutusu 1"/>
          <p:cNvSpPr txBox="1">
            <a:spLocks noChangeArrowheads="1"/>
          </p:cNvSpPr>
          <p:nvPr/>
        </p:nvSpPr>
        <p:spPr bwMode="auto">
          <a:xfrm>
            <a:off x="665163" y="5883275"/>
            <a:ext cx="78136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Figure.33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Conclusion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16000"/>
            <a:ext cx="8002588" cy="4718050"/>
          </a:xfrm>
        </p:spPr>
        <p:txBody>
          <a:bodyPr/>
          <a:lstStyle/>
          <a:p>
            <a:pPr marL="0" indent="0" algn="just" eaLnBrk="1" hangingPunct="1">
              <a:buFontTx/>
              <a:buNone/>
              <a:defRPr/>
            </a:pPr>
            <a:endParaRPr lang="tr-TR" altLang="en-US" dirty="0" smtClean="0"/>
          </a:p>
          <a:p>
            <a:pPr algn="just" eaLnBrk="1" hangingPunct="1">
              <a:defRPr/>
            </a:pPr>
            <a:endParaRPr lang="tr-TR" altLang="en-US" dirty="0"/>
          </a:p>
          <a:p>
            <a:pPr algn="just" eaLnBrk="1" hangingPunct="1">
              <a:defRPr/>
            </a:pPr>
            <a:r>
              <a:rPr lang="tr-TR" altLang="en-US" sz="2400" dirty="0" err="1" smtClean="0"/>
              <a:t>In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conclusion</a:t>
            </a:r>
            <a:r>
              <a:rPr lang="tr-TR" altLang="en-US" sz="2400" dirty="0" smtClean="0"/>
              <a:t>, </a:t>
            </a:r>
            <a:r>
              <a:rPr lang="tr-TR" altLang="en-US" sz="2400" dirty="0" err="1" smtClean="0"/>
              <a:t>we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created</a:t>
            </a:r>
            <a:r>
              <a:rPr lang="tr-TR" altLang="en-US" sz="2400" dirty="0" smtClean="0"/>
              <a:t> a </a:t>
            </a:r>
            <a:r>
              <a:rPr lang="tr-TR" altLang="en-US" sz="2400" dirty="0" err="1" smtClean="0"/>
              <a:t>transceiver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system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that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transfers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digital</a:t>
            </a:r>
            <a:r>
              <a:rPr lang="tr-TR" altLang="en-US" sz="2400" dirty="0" smtClean="0"/>
              <a:t> data </a:t>
            </a:r>
            <a:r>
              <a:rPr lang="tr-TR" altLang="en-US" sz="2400" dirty="0" err="1" smtClean="0"/>
              <a:t>successfully</a:t>
            </a:r>
            <a:r>
              <a:rPr lang="tr-TR" altLang="en-US" sz="2400" dirty="0" smtClean="0"/>
              <a:t>. </a:t>
            </a:r>
            <a:r>
              <a:rPr lang="tr-TR" altLang="en-US" sz="2400" dirty="0" err="1" smtClean="0"/>
              <a:t>In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cable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application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current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state</a:t>
            </a:r>
            <a:r>
              <a:rPr lang="tr-TR" altLang="en-US" sz="2400" dirty="0" smtClean="0"/>
              <a:t> of </a:t>
            </a:r>
            <a:r>
              <a:rPr lang="tr-TR" altLang="en-US" sz="2400" dirty="0" err="1" smtClean="0"/>
              <a:t>system</a:t>
            </a:r>
            <a:r>
              <a:rPr lang="tr-TR" altLang="en-US" sz="2400" dirty="0" smtClean="0"/>
              <a:t> is </a:t>
            </a:r>
            <a:r>
              <a:rPr lang="tr-TR" altLang="en-US" sz="2400" dirty="0" err="1" smtClean="0"/>
              <a:t>enough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for</a:t>
            </a:r>
            <a:r>
              <a:rPr lang="tr-TR" altLang="en-US" sz="2400" dirty="0" smtClean="0"/>
              <a:t> us. </a:t>
            </a:r>
            <a:r>
              <a:rPr lang="tr-TR" altLang="en-US" sz="2400" dirty="0" err="1" smtClean="0"/>
              <a:t>However</a:t>
            </a:r>
            <a:r>
              <a:rPr lang="tr-TR" altLang="en-US" sz="2400" dirty="0" smtClean="0"/>
              <a:t> in </a:t>
            </a:r>
            <a:r>
              <a:rPr lang="tr-TR" altLang="en-US" sz="2400" dirty="0" err="1" smtClean="0"/>
              <a:t>wireless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applications</a:t>
            </a:r>
            <a:r>
              <a:rPr lang="tr-TR" altLang="en-US" sz="2400" dirty="0" smtClean="0"/>
              <a:t> ADPLL </a:t>
            </a:r>
            <a:r>
              <a:rPr lang="tr-TR" altLang="en-US" sz="2400" dirty="0" err="1" smtClean="0"/>
              <a:t>algorithm</a:t>
            </a:r>
            <a:r>
              <a:rPr lang="tr-TR" altLang="en-US" sz="2400" dirty="0" smtClean="0"/>
              <a:t> has </a:t>
            </a:r>
            <a:r>
              <a:rPr lang="tr-TR" altLang="en-US" sz="2400" dirty="0" err="1" smtClean="0"/>
              <a:t>to</a:t>
            </a:r>
            <a:r>
              <a:rPr lang="tr-TR" altLang="en-US" sz="2400" dirty="0" smtClean="0"/>
              <a:t> be </a:t>
            </a:r>
            <a:r>
              <a:rPr lang="tr-TR" altLang="en-US" sz="2400" dirty="0" err="1" smtClean="0"/>
              <a:t>used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for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reducing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the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phase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errors</a:t>
            </a:r>
            <a:r>
              <a:rPr lang="tr-TR" altLang="en-US" sz="2400" dirty="0" smtClean="0"/>
              <a:t> of </a:t>
            </a:r>
            <a:r>
              <a:rPr lang="tr-TR" altLang="en-US" sz="2400" dirty="0" err="1" smtClean="0"/>
              <a:t>transmitted</a:t>
            </a:r>
            <a:r>
              <a:rPr lang="tr-TR" altLang="en-US" sz="2400" dirty="0" smtClean="0"/>
              <a:t> </a:t>
            </a:r>
            <a:r>
              <a:rPr lang="tr-TR" altLang="en-US" sz="2400" dirty="0" err="1" smtClean="0"/>
              <a:t>signal</a:t>
            </a:r>
            <a:r>
              <a:rPr lang="tr-TR" altLang="en-US" sz="2400" dirty="0" smtClean="0"/>
              <a:t>. </a:t>
            </a:r>
            <a:endParaRPr lang="en-US" altLang="en-US" sz="2400" dirty="0" smtClean="0"/>
          </a:p>
        </p:txBody>
      </p:sp>
      <p:sp>
        <p:nvSpPr>
          <p:cNvPr id="36868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78BAC2F-88EC-4ABC-B6F6-730E13F6099F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32</a:t>
            </a:fld>
            <a:endParaRPr lang="en-US" altLang="en-US" sz="1800" smtClean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References</a:t>
            </a:r>
            <a:endParaRPr lang="en-US" altLang="en-US" smtClean="0"/>
          </a:p>
        </p:txBody>
      </p:sp>
      <p:sp>
        <p:nvSpPr>
          <p:cNvPr id="34819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  <a:defRPr/>
            </a:pPr>
            <a:r>
              <a:rPr lang="tr-TR" sz="1600" dirty="0">
                <a:solidFill>
                  <a:schemeClr val="bg1">
                    <a:lumMod val="95000"/>
                  </a:schemeClr>
                </a:solidFill>
                <a:hlinkClick r:id="rId2"/>
              </a:rPr>
              <a:t>https://ijarcce.com/wp-content/uploads/2015/01/IJARCCE3J-a-sri-RaghavaKumari-Implementation-of-Embedded-1.pdf</a:t>
            </a:r>
            <a:endParaRPr lang="tr-T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Font typeface="+mj-lt"/>
              <a:buAutoNum type="arabicPeriod"/>
              <a:defRPr/>
            </a:pPr>
            <a:r>
              <a:rPr lang="tr-TR" sz="1600" dirty="0">
                <a:solidFill>
                  <a:schemeClr val="bg1">
                    <a:lumMod val="95000"/>
                  </a:schemeClr>
                </a:solidFill>
                <a:hlinkClick r:id="rId3"/>
              </a:rPr>
              <a:t>https://www.intel.com/content/www/us/en/products/programmable/topics.html</a:t>
            </a:r>
            <a:endParaRPr lang="tr-T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Font typeface="+mj-lt"/>
              <a:buAutoNum type="arabicPeriod"/>
              <a:defRPr/>
            </a:pPr>
            <a:r>
              <a:rPr lang="tr-TR" sz="1600" dirty="0">
                <a:solidFill>
                  <a:schemeClr val="bg1">
                    <a:lumMod val="95000"/>
                  </a:schemeClr>
                </a:solidFill>
                <a:hlinkClick r:id="rId4"/>
              </a:rPr>
              <a:t>https://www.rs-online.com/designspark/10-things-you-can-do-with-software-defined-radio</a:t>
            </a:r>
            <a:endParaRPr lang="tr-T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Font typeface="+mj-lt"/>
              <a:buAutoNum type="arabicPeriod"/>
              <a:defRPr/>
            </a:pPr>
            <a:r>
              <a:rPr lang="tr-TR" sz="1600" dirty="0">
                <a:solidFill>
                  <a:schemeClr val="bg1">
                    <a:lumMod val="95000"/>
                  </a:schemeClr>
                </a:solidFill>
                <a:hlinkClick r:id="rId5"/>
              </a:rPr>
              <a:t>https://www.edgefx.in/fpga-architecture-applications/</a:t>
            </a:r>
            <a:endParaRPr lang="tr-T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Font typeface="+mj-lt"/>
              <a:buAutoNum type="arabicPeriod"/>
              <a:defRPr/>
            </a:pPr>
            <a:r>
              <a:rPr lang="tr-TR" sz="1600" dirty="0">
                <a:solidFill>
                  <a:schemeClr val="bg1">
                    <a:lumMod val="95000"/>
                  </a:schemeClr>
                </a:solidFill>
                <a:hlinkClick r:id="rId6"/>
              </a:rPr>
              <a:t>https://www.researchgate.net/publication/269327594_FPGAs_in_software_defined_radio</a:t>
            </a:r>
            <a:endParaRPr lang="tr-T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Font typeface="+mj-lt"/>
              <a:buAutoNum type="arabicPeriod"/>
              <a:defRPr/>
            </a:pPr>
            <a:r>
              <a:rPr lang="tr-TR" sz="1600" dirty="0">
                <a:solidFill>
                  <a:schemeClr val="bg1">
                    <a:lumMod val="95000"/>
                  </a:schemeClr>
                </a:solidFill>
                <a:hlinkClick r:id="rId7"/>
              </a:rPr>
              <a:t>https://www.researchgate.net/publication/224321693_GSM-based_remote_sensing_and_control_system_using_FPGA</a:t>
            </a:r>
            <a:endParaRPr lang="tr-T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Font typeface="+mj-lt"/>
              <a:buAutoNum type="arabicPeriod"/>
              <a:defRPr/>
            </a:pPr>
            <a:r>
              <a:rPr lang="tr-TR" sz="1600" dirty="0">
                <a:solidFill>
                  <a:schemeClr val="bg1">
                    <a:lumMod val="95000"/>
                  </a:schemeClr>
                </a:solidFill>
                <a:hlinkClick r:id="rId8"/>
              </a:rPr>
              <a:t>http://pallen.ece.gatech.edu/Academic/ECE_6440/Summer_2003/L070-DPLL(2UP).pdf</a:t>
            </a:r>
            <a:endParaRPr lang="tr-T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Font typeface="+mj-lt"/>
              <a:buAutoNum type="arabicPeriod"/>
              <a:defRPr/>
            </a:pPr>
            <a:r>
              <a:rPr lang="tr-TR" sz="1600" dirty="0">
                <a:solidFill>
                  <a:schemeClr val="bg1">
                    <a:lumMod val="95000"/>
                  </a:schemeClr>
                </a:solidFill>
                <a:hlinkClick r:id="rId9"/>
              </a:rPr>
              <a:t>http://pallen.ece.gatech.edu/Academic/ECE_6440/Summer_2003/L080-ADPLL(2UP).pdf</a:t>
            </a:r>
            <a:endParaRPr lang="tr-T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Font typeface="+mj-lt"/>
              <a:buAutoNum type="arabicPeriod"/>
              <a:defRPr/>
            </a:pPr>
            <a:r>
              <a:rPr lang="tr-TR" sz="1600" dirty="0">
                <a:solidFill>
                  <a:schemeClr val="bg1">
                    <a:lumMod val="95000"/>
                  </a:schemeClr>
                </a:solidFill>
                <a:hlinkClick r:id="rId10"/>
              </a:rPr>
              <a:t>http://pep.ijieee.org.in/journal_pdf/11-273-147100189377-79.pdf</a:t>
            </a:r>
            <a:endParaRPr lang="tr-T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Font typeface="+mj-lt"/>
              <a:buAutoNum type="arabicPeriod"/>
              <a:defRPr/>
            </a:pPr>
            <a:r>
              <a:rPr lang="tr-TR" sz="1600" dirty="0">
                <a:solidFill>
                  <a:schemeClr val="bg1">
                    <a:lumMod val="95000"/>
                  </a:schemeClr>
                </a:solidFill>
                <a:hlinkClick r:id="rId11"/>
              </a:rPr>
              <a:t>https://pdfs.semanticscholar.org/fff3/da99b209a00affe5e8b78ec5d14a2a3e2ec0.pf</a:t>
            </a:r>
            <a:endParaRPr lang="tr-TR" sz="1600" dirty="0">
              <a:solidFill>
                <a:schemeClr val="bg1">
                  <a:lumMod val="95000"/>
                </a:schemeClr>
              </a:solidFill>
            </a:endParaRPr>
          </a:p>
          <a:p>
            <a:pPr eaLnBrk="1" hangingPunct="1">
              <a:defRPr/>
            </a:pPr>
            <a:endParaRPr lang="en-US" altLang="en-US" dirty="0" smtClean="0"/>
          </a:p>
        </p:txBody>
      </p:sp>
      <p:sp>
        <p:nvSpPr>
          <p:cNvPr id="37892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32B8070-FC8D-4BE1-B778-80CCA66CF684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33</a:t>
            </a:fld>
            <a:endParaRPr lang="en-US" altLang="en-US" sz="1800" smtClean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hatsApp Video 2019-05-04 at 18.28.09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717E994-4BB3-499F-8225-1BDC62B691F8}" type="slidenum">
              <a:rPr lang="en-US" altLang="en-US" smtClean="0"/>
              <a:pPr>
                <a:defRPr/>
              </a:pPr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8548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334A4D9-CA5B-42E7-9305-6E488A7D53C2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en-US" sz="1800" smtClean="0"/>
          </a:p>
        </p:txBody>
      </p:sp>
      <p:pic>
        <p:nvPicPr>
          <p:cNvPr id="38915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44563"/>
            <a:ext cx="9144000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Unvan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All Digital Smart System</a:t>
            </a:r>
            <a:endParaRPr lang="en-US" altLang="en-US" smtClean="0"/>
          </a:p>
        </p:txBody>
      </p:sp>
      <p:sp>
        <p:nvSpPr>
          <p:cNvPr id="8195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9874F39-20FE-430E-A30B-13FAD0729B09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800" smtClean="0"/>
          </a:p>
        </p:txBody>
      </p:sp>
      <p:sp>
        <p:nvSpPr>
          <p:cNvPr id="8196" name="Rectangle 3"/>
          <p:cNvSpPr>
            <a:spLocks noGrp="1" noChangeArrowheads="1"/>
          </p:cNvSpPr>
          <p:nvPr>
            <p:ph sz="half" idx="4294967295"/>
          </p:nvPr>
        </p:nvSpPr>
        <p:spPr>
          <a:xfrm>
            <a:off x="419100" y="1577975"/>
            <a:ext cx="8243888" cy="792163"/>
          </a:xfrm>
        </p:spPr>
        <p:txBody>
          <a:bodyPr/>
          <a:lstStyle/>
          <a:p>
            <a:pPr eaLnBrk="1" hangingPunct="1"/>
            <a:r>
              <a:rPr lang="en-US" altLang="en-US" smtClean="0"/>
              <a:t>Are you sure your smart systems are enough</a:t>
            </a:r>
            <a:r>
              <a:rPr lang="tr-TR" altLang="en-US" smtClean="0"/>
              <a:t> ?</a:t>
            </a:r>
          </a:p>
        </p:txBody>
      </p:sp>
      <p:pic>
        <p:nvPicPr>
          <p:cNvPr id="8197" name="Resi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0" y="3570288"/>
            <a:ext cx="7812088" cy="2484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8" name="Metin kutusu 7"/>
          <p:cNvSpPr txBox="1">
            <a:spLocks noChangeArrowheads="1"/>
          </p:cNvSpPr>
          <p:nvPr/>
        </p:nvSpPr>
        <p:spPr bwMode="auto">
          <a:xfrm>
            <a:off x="466725" y="3213100"/>
            <a:ext cx="22066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4000"/>
          </a:p>
        </p:txBody>
      </p:sp>
      <p:sp>
        <p:nvSpPr>
          <p:cNvPr id="2" name="Metin kutusu 1"/>
          <p:cNvSpPr txBox="1">
            <a:spLocks noChangeArrowheads="1"/>
          </p:cNvSpPr>
          <p:nvPr/>
        </p:nvSpPr>
        <p:spPr bwMode="auto">
          <a:xfrm>
            <a:off x="684213" y="2492375"/>
            <a:ext cx="72009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b="0"/>
              <a:t>The number of smart homes in America reached 24.6 million in 2019.</a:t>
            </a:r>
          </a:p>
        </p:txBody>
      </p:sp>
      <p:sp>
        <p:nvSpPr>
          <p:cNvPr id="8200" name="Metin kutusu 2"/>
          <p:cNvSpPr txBox="1">
            <a:spLocks noChangeArrowheads="1"/>
          </p:cNvSpPr>
          <p:nvPr/>
        </p:nvSpPr>
        <p:spPr bwMode="auto">
          <a:xfrm>
            <a:off x="684213" y="6184900"/>
            <a:ext cx="78120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Figure.1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All Digital Smart System</a:t>
            </a:r>
            <a:endParaRPr lang="en-US" altLang="en-US" smtClean="0"/>
          </a:p>
        </p:txBody>
      </p:sp>
      <p:sp>
        <p:nvSpPr>
          <p:cNvPr id="9219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5A4427D-1ABB-46BD-8C52-01CBF020BBB6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800" smtClean="0"/>
          </a:p>
        </p:txBody>
      </p:sp>
      <p:sp>
        <p:nvSpPr>
          <p:cNvPr id="7172" name="Metin kutusu 1"/>
          <p:cNvSpPr txBox="1">
            <a:spLocks noChangeArrowheads="1"/>
          </p:cNvSpPr>
          <p:nvPr/>
        </p:nvSpPr>
        <p:spPr bwMode="auto">
          <a:xfrm>
            <a:off x="457200" y="1268413"/>
            <a:ext cx="8474075" cy="147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r>
              <a:rPr lang="en-US" altLang="en-US" sz="1800" b="0" dirty="0" smtClean="0">
                <a:latin typeface="+mj-lt"/>
                <a:cs typeface="Times New Roman" panose="02020603050405020304" pitchFamily="18" charset="0"/>
              </a:rPr>
              <a:t>Smart home systems are evolving day by day. </a:t>
            </a:r>
            <a:endParaRPr lang="tr-TR" altLang="en-US" sz="1800" b="0" dirty="0" smtClean="0">
              <a:latin typeface="+mj-lt"/>
              <a:cs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defRPr/>
            </a:pPr>
            <a:r>
              <a:rPr lang="en-US" altLang="en-US" sz="1800" b="0" dirty="0" smtClean="0">
                <a:latin typeface="+mj-lt"/>
                <a:cs typeface="Times New Roman" panose="02020603050405020304" pitchFamily="18" charset="0"/>
              </a:rPr>
              <a:t>But can we keep up?</a:t>
            </a:r>
            <a:endParaRPr lang="tr-TR" altLang="en-US" sz="1800" b="0" dirty="0" smtClean="0">
              <a:latin typeface="+mj-lt"/>
              <a:cs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defRPr/>
            </a:pPr>
            <a:r>
              <a:rPr lang="tr-TR" altLang="en-US" sz="1800" b="0" dirty="0" smtClean="0">
                <a:latin typeface="+mj-lt"/>
                <a:cs typeface="Times New Roman" panose="02020603050405020304" pitchFamily="18" charset="0"/>
              </a:rPr>
              <a:t>Smart </a:t>
            </a:r>
            <a:r>
              <a:rPr lang="en-US" altLang="en-US" sz="1800" b="0" dirty="0" smtClean="0">
                <a:latin typeface="+mj-lt"/>
                <a:cs typeface="Times New Roman" panose="02020603050405020304" pitchFamily="18" charset="0"/>
              </a:rPr>
              <a:t>home systems are a lot of sensors and sub-systems.</a:t>
            </a:r>
            <a:endParaRPr lang="tr-TR" altLang="en-US" sz="1800" b="0" dirty="0" smtClean="0">
              <a:latin typeface="+mj-lt"/>
              <a:cs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defRPr/>
            </a:pPr>
            <a:r>
              <a:rPr lang="en-US" altLang="en-US" sz="1800" b="0" dirty="0" smtClean="0">
                <a:latin typeface="+mj-lt"/>
                <a:cs typeface="Times New Roman" panose="02020603050405020304" pitchFamily="18" charset="0"/>
              </a:rPr>
              <a:t>To manage all of these systems, we need a resource that works fast and parallel.</a:t>
            </a:r>
            <a:endParaRPr lang="tr-TR" altLang="en-US" sz="1800" b="0" dirty="0" smtClean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9221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2746375"/>
            <a:ext cx="8191500" cy="331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2" name="Metin kutusu 2"/>
          <p:cNvSpPr txBox="1">
            <a:spLocks noChangeArrowheads="1"/>
          </p:cNvSpPr>
          <p:nvPr/>
        </p:nvSpPr>
        <p:spPr bwMode="auto">
          <a:xfrm>
            <a:off x="495300" y="6237288"/>
            <a:ext cx="81915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Figure.2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mtClean="0"/>
              <a:t>Why we choose FPGA ?</a:t>
            </a:r>
            <a:endParaRPr lang="en-US" altLang="en-US" smtClean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439738" y="1881188"/>
            <a:ext cx="8229600" cy="338455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tr-TR" altLang="en-US" sz="2400" dirty="0" err="1" smtClean="0">
                <a:latin typeface="+mj-lt"/>
                <a:cs typeface="Times New Roman" panose="02020603050405020304" pitchFamily="18" charset="0"/>
              </a:rPr>
              <a:t>Latest</a:t>
            </a:r>
            <a:r>
              <a:rPr lang="tr-TR" altLang="en-US" sz="240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400" dirty="0" err="1" smtClean="0">
                <a:latin typeface="+mj-lt"/>
                <a:cs typeface="Times New Roman" panose="02020603050405020304" pitchFamily="18" charset="0"/>
              </a:rPr>
              <a:t>families</a:t>
            </a:r>
            <a:r>
              <a:rPr lang="en-US" altLang="en-US" sz="2400" dirty="0" smtClean="0">
                <a:latin typeface="+mj-lt"/>
                <a:cs typeface="Times New Roman" panose="02020603050405020304" pitchFamily="18" charset="0"/>
              </a:rPr>
              <a:t> of FPGA are both powerful and cheap. But are they suitable for </a:t>
            </a:r>
            <a:r>
              <a:rPr lang="tr-TR" altLang="en-US" sz="2400" dirty="0" err="1" smtClean="0">
                <a:latin typeface="+mj-lt"/>
                <a:cs typeface="Times New Roman" panose="02020603050405020304" pitchFamily="18" charset="0"/>
              </a:rPr>
              <a:t>smart</a:t>
            </a:r>
            <a:r>
              <a:rPr lang="tr-TR" altLang="en-US" sz="240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400" dirty="0" err="1" smtClean="0">
                <a:latin typeface="+mj-lt"/>
                <a:cs typeface="Times New Roman" panose="02020603050405020304" pitchFamily="18" charset="0"/>
              </a:rPr>
              <a:t>home</a:t>
            </a:r>
            <a:r>
              <a:rPr lang="tr-TR" altLang="en-US" sz="240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400" dirty="0" err="1" smtClean="0">
                <a:latin typeface="+mj-lt"/>
                <a:cs typeface="Times New Roman" panose="02020603050405020304" pitchFamily="18" charset="0"/>
              </a:rPr>
              <a:t>systems</a:t>
            </a:r>
            <a:r>
              <a:rPr lang="tr-TR" altLang="en-US" sz="240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400" dirty="0" smtClean="0">
                <a:latin typeface="+mj-lt"/>
                <a:cs typeface="Times New Roman" panose="02020603050405020304" pitchFamily="18" charset="0"/>
              </a:rPr>
              <a:t>?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400" dirty="0" smtClean="0">
                <a:latin typeface="+mj-lt"/>
                <a:cs typeface="Times New Roman" panose="02020603050405020304" pitchFamily="18" charset="0"/>
              </a:rPr>
              <a:t>The main advantage is that the architecture is easily </a:t>
            </a:r>
            <a:r>
              <a:rPr lang="en-US" altLang="en-US" sz="2400" i="1" dirty="0" smtClean="0">
                <a:latin typeface="+mj-lt"/>
                <a:cs typeface="Times New Roman" panose="02020603050405020304" pitchFamily="18" charset="0"/>
              </a:rPr>
              <a:t>reconfigurable</a:t>
            </a:r>
            <a:r>
              <a:rPr lang="tr-TR" altLang="en-US" sz="240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400" dirty="0" err="1" smtClean="0">
                <a:latin typeface="+mj-lt"/>
                <a:cs typeface="Times New Roman" panose="02020603050405020304" pitchFamily="18" charset="0"/>
              </a:rPr>
              <a:t>and</a:t>
            </a:r>
            <a:r>
              <a:rPr lang="tr-TR" altLang="en-US" sz="240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400" dirty="0" err="1" smtClean="0">
                <a:latin typeface="+mj-lt"/>
                <a:cs typeface="Times New Roman" panose="02020603050405020304" pitchFamily="18" charset="0"/>
              </a:rPr>
              <a:t>parallel</a:t>
            </a:r>
            <a:r>
              <a:rPr lang="tr-TR" altLang="en-US" sz="2400" dirty="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tr-TR" altLang="en-US" sz="2400" dirty="0" err="1" smtClean="0">
                <a:latin typeface="+mj-lt"/>
                <a:cs typeface="Times New Roman" panose="02020603050405020304" pitchFamily="18" charset="0"/>
              </a:rPr>
              <a:t>processing</a:t>
            </a:r>
            <a:r>
              <a:rPr lang="tr-TR" altLang="en-US" sz="2400" dirty="0" smtClean="0">
                <a:latin typeface="+mj-lt"/>
                <a:cs typeface="Times New Roman" panose="02020603050405020304" pitchFamily="18" charset="0"/>
              </a:rPr>
              <a:t>.</a:t>
            </a:r>
            <a:endParaRPr lang="en-US" altLang="en-US" sz="2400" dirty="0" smtClean="0">
              <a:latin typeface="+mj-lt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400" dirty="0" smtClean="0">
                <a:latin typeface="+mj-lt"/>
                <a:cs typeface="Times New Roman" panose="02020603050405020304" pitchFamily="18" charset="0"/>
              </a:rPr>
              <a:t>FPGAs have started to offer most of what expensive chips do: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 smtClean="0">
                <a:latin typeface="+mj-lt"/>
                <a:cs typeface="Times New Roman" panose="02020603050405020304" pitchFamily="18" charset="0"/>
              </a:rPr>
              <a:t>high speed circuits,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 smtClean="0">
                <a:latin typeface="+mj-lt"/>
                <a:cs typeface="Times New Roman" panose="02020603050405020304" pitchFamily="18" charset="0"/>
              </a:rPr>
              <a:t>large memory blocks,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 smtClean="0">
                <a:latin typeface="+mj-lt"/>
                <a:cs typeface="Times New Roman" panose="02020603050405020304" pitchFamily="18" charset="0"/>
              </a:rPr>
              <a:t>multipliers, etc.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altLang="en-US" dirty="0" smtClean="0"/>
          </a:p>
        </p:txBody>
      </p:sp>
      <p:sp>
        <p:nvSpPr>
          <p:cNvPr id="10244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0B1EF2B-2FE7-43C7-8335-EA5AE4B612A3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800" smtClean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9396413" cy="993775"/>
          </a:xfrm>
        </p:spPr>
        <p:txBody>
          <a:bodyPr/>
          <a:lstStyle/>
          <a:p>
            <a:pPr eaLnBrk="1" hangingPunct="1"/>
            <a:r>
              <a:rPr lang="en-US" altLang="en-US" sz="2800" smtClean="0"/>
              <a:t>The “</a:t>
            </a:r>
            <a:r>
              <a:rPr lang="tr-TR" altLang="en-US" sz="2800" smtClean="0"/>
              <a:t>ADPLL System for Transceiver</a:t>
            </a:r>
            <a:r>
              <a:rPr lang="en-US" altLang="en-US" sz="2800" smtClean="0"/>
              <a:t>” </a:t>
            </a:r>
            <a:r>
              <a:rPr lang="tr-TR" altLang="en-US" sz="2800" smtClean="0"/>
              <a:t>P</a:t>
            </a:r>
            <a:r>
              <a:rPr lang="en-US" altLang="en-US" sz="2800" smtClean="0"/>
              <a:t>roject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17463" y="2060575"/>
            <a:ext cx="4475162" cy="3563938"/>
          </a:xfrm>
        </p:spPr>
        <p:txBody>
          <a:bodyPr/>
          <a:lstStyle/>
          <a:p>
            <a:pPr eaLnBrk="1" hangingPunct="1"/>
            <a:endParaRPr lang="en-US" altLang="en-US" smtClean="0"/>
          </a:p>
          <a:p>
            <a:pPr lvl="1" eaLnBrk="1" hangingPunct="1"/>
            <a:r>
              <a:rPr lang="tr-TR" altLang="en-US" smtClean="0"/>
              <a:t>FPGA based Transceiver system that used QAM.</a:t>
            </a:r>
          </a:p>
          <a:p>
            <a:pPr lvl="1" eaLnBrk="1" hangingPunct="1"/>
            <a:endParaRPr lang="tr-TR" altLang="en-US" smtClean="0"/>
          </a:p>
          <a:p>
            <a:pPr lvl="1" eaLnBrk="1" hangingPunct="1"/>
            <a:r>
              <a:rPr lang="tr-TR" altLang="en-US" smtClean="0"/>
              <a:t>ADPLL based receiving algorihtm.</a:t>
            </a:r>
          </a:p>
          <a:p>
            <a:pPr lvl="1" eaLnBrk="1" hangingPunct="1"/>
            <a:endParaRPr lang="tr-TR" altLang="en-US" smtClean="0"/>
          </a:p>
        </p:txBody>
      </p:sp>
      <p:sp>
        <p:nvSpPr>
          <p:cNvPr id="11268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BE7B29A-E9E8-4C8F-8864-181F2FC2C523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800" smtClean="0"/>
          </a:p>
        </p:txBody>
      </p:sp>
      <p:pic>
        <p:nvPicPr>
          <p:cNvPr id="11269" name="Resi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238" y="2060575"/>
            <a:ext cx="4213225" cy="338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0" name="Metin kutusu 1"/>
          <p:cNvSpPr txBox="1">
            <a:spLocks noChangeArrowheads="1"/>
          </p:cNvSpPr>
          <p:nvPr/>
        </p:nvSpPr>
        <p:spPr bwMode="auto">
          <a:xfrm>
            <a:off x="4706938" y="5624513"/>
            <a:ext cx="42132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Figure.3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Resi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6363"/>
            <a:ext cx="9144000" cy="5481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1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3200" smtClean="0"/>
              <a:t>Transceiver Block Diagrams</a:t>
            </a:r>
            <a:endParaRPr lang="en-US" altLang="en-US" sz="3200" smtClean="0"/>
          </a:p>
        </p:txBody>
      </p:sp>
      <p:sp>
        <p:nvSpPr>
          <p:cNvPr id="12292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8B2101B-0472-402B-8413-3C0660381CD1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800" smtClean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altLang="en-US" smtClean="0"/>
              <a:t>QAM</a:t>
            </a:r>
            <a:endParaRPr lang="en-US" altLang="en-US" smtClean="0"/>
          </a:p>
        </p:txBody>
      </p:sp>
      <p:pic>
        <p:nvPicPr>
          <p:cNvPr id="1331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608513" y="1520825"/>
            <a:ext cx="4078287" cy="3816350"/>
          </a:xfrm>
        </p:spPr>
      </p:pic>
      <p:sp>
        <p:nvSpPr>
          <p:cNvPr id="13316" name="Slayt Numarası Yer Tutucusu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9A9319D-00D5-4F59-B2EE-7081C5882E5E}" type="slidenum">
              <a:rPr lang="en-US" altLang="en-US" sz="1800" smtClean="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800" smtClean="0"/>
          </a:p>
        </p:txBody>
      </p:sp>
      <p:sp>
        <p:nvSpPr>
          <p:cNvPr id="11269" name="Metin kutusu 5"/>
          <p:cNvSpPr txBox="1">
            <a:spLocks noChangeArrowheads="1"/>
          </p:cNvSpPr>
          <p:nvPr/>
        </p:nvSpPr>
        <p:spPr bwMode="auto">
          <a:xfrm>
            <a:off x="457200" y="1844675"/>
            <a:ext cx="3683000" cy="316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tr-TR" altLang="en-US" sz="2000" b="0"/>
              <a:t>QAM(Quadrature Amplitude Modulation) used for fast and reliable communication systems.</a:t>
            </a:r>
          </a:p>
          <a:p>
            <a:pPr>
              <a:spcBef>
                <a:spcPct val="0"/>
              </a:spcBef>
            </a:pPr>
            <a:endParaRPr lang="tr-TR" altLang="en-US" sz="2000" b="0"/>
          </a:p>
          <a:p>
            <a:pPr>
              <a:spcBef>
                <a:spcPct val="0"/>
              </a:spcBef>
            </a:pPr>
            <a:r>
              <a:rPr lang="tr-TR" altLang="en-US" sz="2000" b="0"/>
              <a:t>In QAM design we have 2 constant whether they multiply with sine or cosine and then send to the communication channel</a:t>
            </a:r>
            <a:endParaRPr lang="en-US" altLang="en-US" sz="2000" b="0"/>
          </a:p>
        </p:txBody>
      </p:sp>
      <p:sp>
        <p:nvSpPr>
          <p:cNvPr id="13318" name="Metin kutusu 1"/>
          <p:cNvSpPr txBox="1">
            <a:spLocks noChangeArrowheads="1"/>
          </p:cNvSpPr>
          <p:nvPr/>
        </p:nvSpPr>
        <p:spPr bwMode="auto">
          <a:xfrm>
            <a:off x="4608513" y="5589588"/>
            <a:ext cx="40798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tr-TR" altLang="en-US" sz="1400"/>
              <a:t>Figure.5</a:t>
            </a:r>
            <a:endParaRPr lang="en-US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2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Görünüş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Default Design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0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rebuchet MS" panose="020B0603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0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rebuchet MS" panose="020B0603020202020204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1473</TotalTime>
  <Words>910</Words>
  <Application>Microsoft Office PowerPoint</Application>
  <PresentationFormat>Ekran Gösterisi (4:3)</PresentationFormat>
  <Paragraphs>187</Paragraphs>
  <Slides>35</Slides>
  <Notes>0</Notes>
  <HiddenSlides>0</HiddenSlides>
  <MMClips>6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35</vt:i4>
      </vt:variant>
    </vt:vector>
  </HeadingPairs>
  <TitlesOfParts>
    <vt:vector size="39" baseType="lpstr">
      <vt:lpstr>Trebuchet MS</vt:lpstr>
      <vt:lpstr>Arial</vt:lpstr>
      <vt:lpstr>Times New Roman</vt:lpstr>
      <vt:lpstr>Default Design</vt:lpstr>
      <vt:lpstr>PowerPoint Sunusu</vt:lpstr>
      <vt:lpstr>PowerPoint Sunusu</vt:lpstr>
      <vt:lpstr>Outline</vt:lpstr>
      <vt:lpstr>All Digital Smart System</vt:lpstr>
      <vt:lpstr>All Digital Smart System</vt:lpstr>
      <vt:lpstr>Why we choose FPGA ?</vt:lpstr>
      <vt:lpstr>The “ADPLL System for Transceiver” Project</vt:lpstr>
      <vt:lpstr>Transceiver Block Diagrams</vt:lpstr>
      <vt:lpstr>QAM</vt:lpstr>
      <vt:lpstr>Transmitter Block Diagram</vt:lpstr>
      <vt:lpstr>SRRC </vt:lpstr>
      <vt:lpstr>PowerPoint Sunusu</vt:lpstr>
      <vt:lpstr>PowerPoint Sunusu</vt:lpstr>
      <vt:lpstr>PowerPoint Sunusu</vt:lpstr>
      <vt:lpstr>PowerPoint Sunusu</vt:lpstr>
      <vt:lpstr>Receiver Block Diagram</vt:lpstr>
      <vt:lpstr>Phase Locked Loop (PLL)</vt:lpstr>
      <vt:lpstr> K Counter</vt:lpstr>
      <vt:lpstr> ID Counter</vt:lpstr>
      <vt:lpstr>PowerPoint Sunusu</vt:lpstr>
      <vt:lpstr>PowerPoint Sunusu</vt:lpstr>
      <vt:lpstr>PLL Theory</vt:lpstr>
      <vt:lpstr>PowerPoint Sunusu</vt:lpstr>
      <vt:lpstr> Ladder Circuit Design &amp; Commentary  </vt:lpstr>
      <vt:lpstr>Microprocessor Converter Circuit Design &amp; Commentary </vt:lpstr>
      <vt:lpstr>Analog Discovery</vt:lpstr>
      <vt:lpstr>Wireless Unit</vt:lpstr>
      <vt:lpstr>Economic View</vt:lpstr>
      <vt:lpstr>Future Work</vt:lpstr>
      <vt:lpstr>The Software Application</vt:lpstr>
      <vt:lpstr>The Software Application</vt:lpstr>
      <vt:lpstr>Conclusion</vt:lpstr>
      <vt:lpstr>References</vt:lpstr>
      <vt:lpstr>PowerPoint Sunusu</vt:lpstr>
      <vt:lpstr>PowerPoint Sunusu</vt:lpstr>
    </vt:vector>
  </TitlesOfParts>
  <Company>UTCN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Lucian</dc:creator>
  <cp:lastModifiedBy>berkayegitim@gmail.com</cp:lastModifiedBy>
  <cp:revision>435</cp:revision>
  <dcterms:created xsi:type="dcterms:W3CDTF">2006-10-03T11:33:53Z</dcterms:created>
  <dcterms:modified xsi:type="dcterms:W3CDTF">2019-05-04T21:46:45Z</dcterms:modified>
</cp:coreProperties>
</file>

<file path=docProps/thumbnail.jpeg>
</file>